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5.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6.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7.xml" ContentType="application/vnd.openxmlformats-officedocument.themeOverr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8.xml" ContentType="application/vnd.openxmlformats-officedocument.themeOverr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260" r:id="rId4"/>
    <p:sldId id="287" r:id="rId5"/>
    <p:sldId id="289" r:id="rId6"/>
    <p:sldId id="290" r:id="rId7"/>
    <p:sldId id="291" r:id="rId8"/>
    <p:sldId id="283" r:id="rId9"/>
    <p:sldId id="293" r:id="rId10"/>
    <p:sldId id="294" r:id="rId11"/>
    <p:sldId id="295" r:id="rId12"/>
    <p:sldId id="296" r:id="rId13"/>
    <p:sldId id="297" r:id="rId14"/>
    <p:sldId id="298" r:id="rId15"/>
    <p:sldId id="292" r:id="rId16"/>
    <p:sldId id="302" r:id="rId17"/>
    <p:sldId id="303" r:id="rId18"/>
    <p:sldId id="304" r:id="rId19"/>
    <p:sldId id="305" r:id="rId20"/>
    <p:sldId id="306" r:id="rId21"/>
    <p:sldId id="307" r:id="rId22"/>
    <p:sldId id="308" r:id="rId23"/>
    <p:sldId id="268" r:id="rId2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8"/>
  </p:normalViewPr>
  <p:slideViewPr>
    <p:cSldViewPr snapToGrid="0" snapToObjects="1">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serv-mme-files\C0\Oficina_Plan_Ges_Internacional\2%20GRUPO%20DE%20PLANEACI&#211;N%20Y%20PROGRAMACI&#211;N\POLITICA%205\2018\III%20Trimestre\Copia%20de%20Modificada%20-%20Seguimiento%20III%20Trimestre%202018.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serv-mme-files\C0\Oficina_Plan_Ges_Internacional\2%20GRUPO%20DE%20PLANEACI&#211;N%20Y%20PROGRAMACI&#211;N\POLITICA%205\2018\III%20Trimestre\Copia%20de%20Modificada%20-%20Seguimiento%20III%20Trimestre%202018.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serv-mme-files\C0\Oficina_Plan_Ges_Internacional\2%20GRUPO%20DE%20PLANEACI&#211;N%20Y%20PROGRAMACI&#211;N\POLITICA%205\2018\III%20Trimestre\Copia%20de%20Modificada%20-%20Seguimiento%20III%20Trimestre%202018.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file:///\\serv-mme-files\C0\Oficina_Plan_Ges_Internacional\2%20GRUPO%20DE%20PLANEACI&#211;N%20Y%20PROGRAMACI&#211;N\POLITICA%205\2018\III%20Trimestre\Copia%20de%20Modificada%20-%20Seguimiento%20III%20Trimestre%202018.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serv-mme-files\C0\Oficina_Plan_Ges_Internacional\2%20GRUPO%20DE%20PLANEACI&#211;N%20Y%20PROGRAMACI&#211;N\POLITICA%205\2018\III%20Trimestre\Copia%20de%20Modificada%20-%20Seguimiento%20III%20Trimestre%202018.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oleObject" Target="file:///\\serv-mme-files\C0\Oficina_Plan_Ges_Internacional\2%20GRUPO%20DE%20PLANEACI&#211;N%20Y%20PROGRAMACI&#211;N\POLITICA%205\2018\III%20Trimestre\Copia%20de%20Modificada%20-%20Seguimiento%20III%20Trimestre%202018.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serv-mme-files\C0\Oficina_Plan_Ges_Internacional\2%20GRUPO%20DE%20PLANEACI&#211;N%20Y%20PROGRAMACI&#211;N\POLITICA%205\2018\III%20Trimestre\Copia%20de%20Modificada%20-%20Seguimiento%20III%20Trimestre%202018.xlsx"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floor>
    <c:sideWall>
      <c:thickness val="0"/>
    </c:sideWall>
    <c:backWall>
      <c:thickness val="0"/>
    </c:backWall>
    <c:plotArea>
      <c:layout>
        <c:manualLayout>
          <c:layoutTarget val="inner"/>
          <c:xMode val="edge"/>
          <c:yMode val="edge"/>
          <c:x val="5.8554064980434271E-2"/>
          <c:y val="7.3240833867587354E-2"/>
          <c:w val="0.94144593501956575"/>
          <c:h val="0.78982342605207612"/>
        </c:manualLayout>
      </c:layout>
      <c:bar3DChart>
        <c:barDir val="col"/>
        <c:grouping val="stacked"/>
        <c:varyColors val="0"/>
        <c:ser>
          <c:idx val="1"/>
          <c:order val="0"/>
          <c:tx>
            <c:strRef>
              <c:f>'Grafica1-2_SECTOR'!$F$20:$F$21</c:f>
              <c:strCache>
                <c:ptCount val="2"/>
                <c:pt idx="1">
                  <c:v>Retraso significativo</c:v>
                </c:pt>
              </c:strCache>
            </c:strRef>
          </c:tx>
          <c:spPr>
            <a:solidFill>
              <a:srgbClr val="FF0000"/>
            </a:solidFill>
            <a:ln>
              <a:solidFill>
                <a:srgbClr val="FF0000"/>
              </a:solidFill>
            </a:ln>
          </c:spPr>
          <c:invertIfNegative val="0"/>
          <c:cat>
            <c:strRef>
              <c:f>'Grafica1-2_SECTOR'!$C$22:$C$27</c:f>
              <c:strCache>
                <c:ptCount val="6"/>
                <c:pt idx="0">
                  <c:v>MINMINAS</c:v>
                </c:pt>
                <c:pt idx="1">
                  <c:v>ANH</c:v>
                </c:pt>
                <c:pt idx="2">
                  <c:v>ANM</c:v>
                </c:pt>
                <c:pt idx="3">
                  <c:v>SGC</c:v>
                </c:pt>
                <c:pt idx="4">
                  <c:v>UPME</c:v>
                </c:pt>
                <c:pt idx="5">
                  <c:v>IPSE</c:v>
                </c:pt>
              </c:strCache>
            </c:strRef>
          </c:cat>
          <c:val>
            <c:numRef>
              <c:f>'Grafica1-2_SECTOR'!$F$22:$F$27</c:f>
              <c:numCache>
                <c:formatCode>General</c:formatCode>
                <c:ptCount val="6"/>
                <c:pt idx="0">
                  <c:v>13</c:v>
                </c:pt>
                <c:pt idx="1">
                  <c:v>2</c:v>
                </c:pt>
                <c:pt idx="2">
                  <c:v>5</c:v>
                </c:pt>
                <c:pt idx="3">
                  <c:v>0</c:v>
                </c:pt>
                <c:pt idx="4">
                  <c:v>1</c:v>
                </c:pt>
                <c:pt idx="5">
                  <c:v>2</c:v>
                </c:pt>
              </c:numCache>
            </c:numRef>
          </c:val>
          <c:extLst xmlns:c16r2="http://schemas.microsoft.com/office/drawing/2015/06/chart">
            <c:ext xmlns:c16="http://schemas.microsoft.com/office/drawing/2014/chart" uri="{C3380CC4-5D6E-409C-BE32-E72D297353CC}">
              <c16:uniqueId val="{00000000-E601-477E-815A-37279F93FD1D}"/>
            </c:ext>
          </c:extLst>
        </c:ser>
        <c:ser>
          <c:idx val="2"/>
          <c:order val="1"/>
          <c:tx>
            <c:strRef>
              <c:f>'Grafica1-2_SECTOR'!$G$20:$G$21</c:f>
              <c:strCache>
                <c:ptCount val="2"/>
                <c:pt idx="1">
                  <c:v>Retraso Moderado </c:v>
                </c:pt>
              </c:strCache>
            </c:strRef>
          </c:tx>
          <c:spPr>
            <a:solidFill>
              <a:srgbClr val="FF6600"/>
            </a:solidFill>
          </c:spPr>
          <c:invertIfNegative val="0"/>
          <c:cat>
            <c:strRef>
              <c:f>'Grafica1-2_SECTOR'!$C$22:$C$27</c:f>
              <c:strCache>
                <c:ptCount val="6"/>
                <c:pt idx="0">
                  <c:v>MINMINAS</c:v>
                </c:pt>
                <c:pt idx="1">
                  <c:v>ANH</c:v>
                </c:pt>
                <c:pt idx="2">
                  <c:v>ANM</c:v>
                </c:pt>
                <c:pt idx="3">
                  <c:v>SGC</c:v>
                </c:pt>
                <c:pt idx="4">
                  <c:v>UPME</c:v>
                </c:pt>
                <c:pt idx="5">
                  <c:v>IPSE</c:v>
                </c:pt>
              </c:strCache>
            </c:strRef>
          </c:cat>
          <c:val>
            <c:numRef>
              <c:f>'Grafica1-2_SECTOR'!$G$22:$G$27</c:f>
              <c:numCache>
                <c:formatCode>General</c:formatCode>
                <c:ptCount val="6"/>
                <c:pt idx="0">
                  <c:v>2</c:v>
                </c:pt>
                <c:pt idx="1">
                  <c:v>0</c:v>
                </c:pt>
                <c:pt idx="2">
                  <c:v>1</c:v>
                </c:pt>
                <c:pt idx="3">
                  <c:v>0</c:v>
                </c:pt>
                <c:pt idx="4">
                  <c:v>0</c:v>
                </c:pt>
                <c:pt idx="5">
                  <c:v>0</c:v>
                </c:pt>
              </c:numCache>
            </c:numRef>
          </c:val>
          <c:extLst xmlns:c16r2="http://schemas.microsoft.com/office/drawing/2015/06/chart">
            <c:ext xmlns:c16="http://schemas.microsoft.com/office/drawing/2014/chart" uri="{C3380CC4-5D6E-409C-BE32-E72D297353CC}">
              <c16:uniqueId val="{00000001-E601-477E-815A-37279F93FD1D}"/>
            </c:ext>
          </c:extLst>
        </c:ser>
        <c:ser>
          <c:idx val="3"/>
          <c:order val="2"/>
          <c:tx>
            <c:strRef>
              <c:f>'Grafica1-2_SECTOR'!$H$20:$H$21</c:f>
              <c:strCache>
                <c:ptCount val="2"/>
                <c:pt idx="1">
                  <c:v>Retraso leve</c:v>
                </c:pt>
              </c:strCache>
            </c:strRef>
          </c:tx>
          <c:spPr>
            <a:solidFill>
              <a:srgbClr val="FFFF00"/>
            </a:solidFill>
          </c:spPr>
          <c:invertIfNegative val="0"/>
          <c:dPt>
            <c:idx val="3"/>
            <c:invertIfNegative val="0"/>
            <c:bubble3D val="0"/>
            <c:spPr>
              <a:solidFill>
                <a:srgbClr val="FFFF00"/>
              </a:solidFill>
              <a:ln>
                <a:solidFill>
                  <a:srgbClr val="FFFF00"/>
                </a:solidFill>
              </a:ln>
            </c:spPr>
            <c:extLst xmlns:c16r2="http://schemas.microsoft.com/office/drawing/2015/06/chart">
              <c:ext xmlns:c16="http://schemas.microsoft.com/office/drawing/2014/chart" uri="{C3380CC4-5D6E-409C-BE32-E72D297353CC}">
                <c16:uniqueId val="{00000003-E601-477E-815A-37279F93FD1D}"/>
              </c:ext>
            </c:extLst>
          </c:dPt>
          <c:cat>
            <c:strRef>
              <c:f>'Grafica1-2_SECTOR'!$C$22:$C$27</c:f>
              <c:strCache>
                <c:ptCount val="6"/>
                <c:pt idx="0">
                  <c:v>MINMINAS</c:v>
                </c:pt>
                <c:pt idx="1">
                  <c:v>ANH</c:v>
                </c:pt>
                <c:pt idx="2">
                  <c:v>ANM</c:v>
                </c:pt>
                <c:pt idx="3">
                  <c:v>SGC</c:v>
                </c:pt>
                <c:pt idx="4">
                  <c:v>UPME</c:v>
                </c:pt>
                <c:pt idx="5">
                  <c:v>IPSE</c:v>
                </c:pt>
              </c:strCache>
            </c:strRef>
          </c:cat>
          <c:val>
            <c:numRef>
              <c:f>'Grafica1-2_SECTOR'!$H$22:$H$27</c:f>
              <c:numCache>
                <c:formatCode>General</c:formatCode>
                <c:ptCount val="6"/>
                <c:pt idx="0">
                  <c:v>1</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4-E601-477E-815A-37279F93FD1D}"/>
            </c:ext>
          </c:extLst>
        </c:ser>
        <c:ser>
          <c:idx val="4"/>
          <c:order val="3"/>
          <c:tx>
            <c:strRef>
              <c:f>'Grafica1-2_SECTOR'!$I$20:$I$21</c:f>
              <c:strCache>
                <c:ptCount val="2"/>
                <c:pt idx="1">
                  <c:v>Cumplimiento de Meta</c:v>
                </c:pt>
              </c:strCache>
            </c:strRef>
          </c:tx>
          <c:spPr>
            <a:solidFill>
              <a:srgbClr val="00B050"/>
            </a:solidFill>
            <a:ln>
              <a:solidFill>
                <a:srgbClr val="00B050"/>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5-E601-477E-815A-37279F93FD1D}"/>
              </c:ext>
            </c:extLst>
          </c:dPt>
          <c:cat>
            <c:strRef>
              <c:f>'Grafica1-2_SECTOR'!$C$22:$C$27</c:f>
              <c:strCache>
                <c:ptCount val="6"/>
                <c:pt idx="0">
                  <c:v>MINMINAS</c:v>
                </c:pt>
                <c:pt idx="1">
                  <c:v>ANH</c:v>
                </c:pt>
                <c:pt idx="2">
                  <c:v>ANM</c:v>
                </c:pt>
                <c:pt idx="3">
                  <c:v>SGC</c:v>
                </c:pt>
                <c:pt idx="4">
                  <c:v>UPME</c:v>
                </c:pt>
                <c:pt idx="5">
                  <c:v>IPSE</c:v>
                </c:pt>
              </c:strCache>
            </c:strRef>
          </c:cat>
          <c:val>
            <c:numRef>
              <c:f>'Grafica1-2_SECTOR'!$I$22:$I$27</c:f>
              <c:numCache>
                <c:formatCode>General</c:formatCode>
                <c:ptCount val="6"/>
                <c:pt idx="0">
                  <c:v>12</c:v>
                </c:pt>
                <c:pt idx="1">
                  <c:v>1</c:v>
                </c:pt>
                <c:pt idx="2">
                  <c:v>0</c:v>
                </c:pt>
                <c:pt idx="3">
                  <c:v>3</c:v>
                </c:pt>
                <c:pt idx="4">
                  <c:v>1</c:v>
                </c:pt>
                <c:pt idx="5">
                  <c:v>0</c:v>
                </c:pt>
              </c:numCache>
            </c:numRef>
          </c:val>
          <c:extLst xmlns:c16r2="http://schemas.microsoft.com/office/drawing/2015/06/chart">
            <c:ext xmlns:c16="http://schemas.microsoft.com/office/drawing/2014/chart" uri="{C3380CC4-5D6E-409C-BE32-E72D297353CC}">
              <c16:uniqueId val="{00000006-E601-477E-815A-37279F93FD1D}"/>
            </c:ext>
          </c:extLst>
        </c:ser>
        <c:ser>
          <c:idx val="0"/>
          <c:order val="5"/>
          <c:tx>
            <c:strRef>
              <c:f>'Grafica1-2_SECTOR'!$J$21</c:f>
              <c:strCache>
                <c:ptCount val="1"/>
                <c:pt idx="0">
                  <c:v>Rezagado o Sin Reportar </c:v>
                </c:pt>
              </c:strCache>
            </c:strRef>
          </c:tx>
          <c:spPr>
            <a:solidFill>
              <a:srgbClr val="00B050"/>
            </a:solidFill>
            <a:ln>
              <a:solidFill>
                <a:srgbClr val="00B050"/>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7-E601-477E-815A-37279F93FD1D}"/>
              </c:ext>
            </c:extLst>
          </c:dPt>
          <c:dPt>
            <c:idx val="1"/>
            <c:invertIfNegative val="0"/>
            <c:bubble3D val="0"/>
            <c:extLst xmlns:c16r2="http://schemas.microsoft.com/office/drawing/2015/06/chart">
              <c:ext xmlns:c16="http://schemas.microsoft.com/office/drawing/2014/chart" uri="{C3380CC4-5D6E-409C-BE32-E72D297353CC}">
                <c16:uniqueId val="{00000008-E601-477E-815A-37279F93FD1D}"/>
              </c:ext>
            </c:extLst>
          </c:dPt>
          <c:dPt>
            <c:idx val="2"/>
            <c:invertIfNegative val="0"/>
            <c:bubble3D val="0"/>
            <c:spPr>
              <a:solidFill>
                <a:schemeClr val="accent2"/>
              </a:solidFill>
              <a:ln>
                <a:solidFill>
                  <a:schemeClr val="accent2"/>
                </a:solidFill>
              </a:ln>
            </c:spPr>
            <c:extLst xmlns:c16r2="http://schemas.microsoft.com/office/drawing/2015/06/chart">
              <c:ext xmlns:c16="http://schemas.microsoft.com/office/drawing/2014/chart" uri="{C3380CC4-5D6E-409C-BE32-E72D297353CC}">
                <c16:uniqueId val="{0000000A-E601-477E-815A-37279F93FD1D}"/>
              </c:ext>
            </c:extLst>
          </c:dPt>
          <c:dPt>
            <c:idx val="3"/>
            <c:invertIfNegative val="0"/>
            <c:bubble3D val="0"/>
            <c:extLst xmlns:c16r2="http://schemas.microsoft.com/office/drawing/2015/06/chart">
              <c:ext xmlns:c16="http://schemas.microsoft.com/office/drawing/2014/chart" uri="{C3380CC4-5D6E-409C-BE32-E72D297353CC}">
                <c16:uniqueId val="{0000000B-E601-477E-815A-37279F93FD1D}"/>
              </c:ext>
            </c:extLst>
          </c:dPt>
          <c:dPt>
            <c:idx val="4"/>
            <c:invertIfNegative val="0"/>
            <c:bubble3D val="0"/>
            <c:extLst xmlns:c16r2="http://schemas.microsoft.com/office/drawing/2015/06/chart">
              <c:ext xmlns:c16="http://schemas.microsoft.com/office/drawing/2014/chart" uri="{C3380CC4-5D6E-409C-BE32-E72D297353CC}">
                <c16:uniqueId val="{0000000C-E601-477E-815A-37279F93FD1D}"/>
              </c:ext>
            </c:extLst>
          </c:dPt>
          <c:dPt>
            <c:idx val="5"/>
            <c:invertIfNegative val="0"/>
            <c:bubble3D val="0"/>
            <c:spPr>
              <a:solidFill>
                <a:srgbClr val="FF0000"/>
              </a:solidFill>
              <a:ln>
                <a:solidFill>
                  <a:srgbClr val="FF0000"/>
                </a:solidFill>
              </a:ln>
            </c:spPr>
            <c:extLst xmlns:c16r2="http://schemas.microsoft.com/office/drawing/2015/06/chart">
              <c:ext xmlns:c16="http://schemas.microsoft.com/office/drawing/2014/chart" uri="{C3380CC4-5D6E-409C-BE32-E72D297353CC}">
                <c16:uniqueId val="{0000000E-E601-477E-815A-37279F93FD1D}"/>
              </c:ext>
            </c:extLst>
          </c:dPt>
          <c:cat>
            <c:strRef>
              <c:f>'Grafica1-2_SECTOR'!$C$22:$C$27</c:f>
              <c:strCache>
                <c:ptCount val="6"/>
                <c:pt idx="0">
                  <c:v>MINMINAS</c:v>
                </c:pt>
                <c:pt idx="1">
                  <c:v>ANH</c:v>
                </c:pt>
                <c:pt idx="2">
                  <c:v>ANM</c:v>
                </c:pt>
                <c:pt idx="3">
                  <c:v>SGC</c:v>
                </c:pt>
                <c:pt idx="4">
                  <c:v>UPME</c:v>
                </c:pt>
                <c:pt idx="5">
                  <c:v>IPSE</c:v>
                </c:pt>
              </c:strCache>
            </c:strRef>
          </c:cat>
          <c:val>
            <c:numRef>
              <c:f>'Grafica1-2_SECTOR'!$J$22:$J$27</c:f>
              <c:numCache>
                <c:formatCode>General</c:formatCode>
                <c:ptCount val="6"/>
                <c:pt idx="0">
                  <c:v>0</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F-E601-477E-815A-37279F93FD1D}"/>
            </c:ext>
          </c:extLst>
        </c:ser>
        <c:dLbls>
          <c:showLegendKey val="0"/>
          <c:showVal val="0"/>
          <c:showCatName val="0"/>
          <c:showSerName val="0"/>
          <c:showPercent val="0"/>
          <c:showBubbleSize val="0"/>
        </c:dLbls>
        <c:gapWidth val="150"/>
        <c:shape val="box"/>
        <c:axId val="424682880"/>
        <c:axId val="424678528"/>
        <c:axId val="0"/>
        <c:extLst xmlns:c16r2="http://schemas.microsoft.com/office/drawing/2015/06/chart">
          <c:ext xmlns:c15="http://schemas.microsoft.com/office/drawing/2012/chart" uri="{02D57815-91ED-43cb-92C2-25804820EDAC}">
            <c15:filteredBarSeries>
              <c15:ser>
                <c:idx val="5"/>
                <c:order val="4"/>
                <c:tx>
                  <c:strRef>
                    <c:extLst xmlns:c16r2="http://schemas.microsoft.com/office/drawing/2015/06/chart">
                      <c:ext uri="{02D57815-91ED-43cb-92C2-25804820EDAC}">
                        <c15:formulaRef>
                          <c15:sqref>'Grafica1-2_SECTOR'!$K$20:$K$21</c15:sqref>
                        </c15:formulaRef>
                      </c:ext>
                    </c:extLst>
                    <c:strCache>
                      <c:ptCount val="2"/>
                      <c:pt idx="1">
                        <c:v>Rezagado o Sin Reportar </c:v>
                      </c:pt>
                    </c:strCache>
                  </c:strRef>
                </c:tx>
                <c:spPr>
                  <a:solidFill>
                    <a:schemeClr val="bg1"/>
                  </a:solidFill>
                  <a:ln>
                    <a:solidFill>
                      <a:schemeClr val="bg1">
                        <a:lumMod val="85000"/>
                      </a:schemeClr>
                    </a:solidFill>
                  </a:ln>
                </c:spPr>
                <c:invertIfNegative val="0"/>
                <c:cat>
                  <c:strRef>
                    <c:extLst xmlns:c16r2="http://schemas.microsoft.com/office/drawing/2015/06/chart">
                      <c:ext uri="{02D57815-91ED-43cb-92C2-25804820EDAC}">
                        <c15:formulaRef>
                          <c15:sqref>'Grafica1-2_SECTOR'!$C$22:$C$27</c15:sqref>
                        </c15:formulaRef>
                      </c:ext>
                    </c:extLst>
                    <c:strCache>
                      <c:ptCount val="6"/>
                      <c:pt idx="0">
                        <c:v>MINMINAS</c:v>
                      </c:pt>
                      <c:pt idx="1">
                        <c:v>ANH</c:v>
                      </c:pt>
                      <c:pt idx="2">
                        <c:v>ANM</c:v>
                      </c:pt>
                      <c:pt idx="3">
                        <c:v>SGC</c:v>
                      </c:pt>
                      <c:pt idx="4">
                        <c:v>UPME</c:v>
                      </c:pt>
                      <c:pt idx="5">
                        <c:v>IPSE</c:v>
                      </c:pt>
                    </c:strCache>
                  </c:strRef>
                </c:cat>
                <c:val>
                  <c:numRef>
                    <c:extLst xmlns:c16r2="http://schemas.microsoft.com/office/drawing/2015/06/chart">
                      <c:ext uri="{02D57815-91ED-43cb-92C2-25804820EDAC}">
                        <c15:formulaRef>
                          <c15:sqref>'Grafica1-2_SECTOR'!$K$22:$K$27</c15:sqref>
                        </c15:formulaRef>
                      </c:ext>
                    </c:extLst>
                    <c:numCache>
                      <c:formatCode>General</c:formatCode>
                      <c:ptCount val="6"/>
                    </c:numCache>
                  </c:numRef>
                </c:val>
                <c:extLst xmlns:c16r2="http://schemas.microsoft.com/office/drawing/2015/06/chart">
                  <c:ext xmlns:c16="http://schemas.microsoft.com/office/drawing/2014/chart" uri="{C3380CC4-5D6E-409C-BE32-E72D297353CC}">
                    <c16:uniqueId val="{00000010-E601-477E-815A-37279F93FD1D}"/>
                  </c:ext>
                </c:extLst>
              </c15:ser>
            </c15:filteredBarSeries>
          </c:ext>
        </c:extLst>
      </c:bar3DChart>
      <c:catAx>
        <c:axId val="424682880"/>
        <c:scaling>
          <c:orientation val="minMax"/>
        </c:scaling>
        <c:delete val="0"/>
        <c:axPos val="b"/>
        <c:numFmt formatCode="General" sourceLinked="0"/>
        <c:majorTickMark val="out"/>
        <c:minorTickMark val="none"/>
        <c:tickLblPos val="nextTo"/>
        <c:txPr>
          <a:bodyPr/>
          <a:lstStyle/>
          <a:p>
            <a:pPr>
              <a:defRPr sz="700"/>
            </a:pPr>
            <a:endParaRPr lang="es-CO"/>
          </a:p>
        </c:txPr>
        <c:crossAx val="424678528"/>
        <c:crosses val="autoZero"/>
        <c:auto val="1"/>
        <c:lblAlgn val="ctr"/>
        <c:lblOffset val="100"/>
        <c:noMultiLvlLbl val="0"/>
      </c:catAx>
      <c:valAx>
        <c:axId val="424678528"/>
        <c:scaling>
          <c:orientation val="minMax"/>
        </c:scaling>
        <c:delete val="0"/>
        <c:axPos val="l"/>
        <c:majorGridlines/>
        <c:numFmt formatCode="General" sourceLinked="1"/>
        <c:majorTickMark val="out"/>
        <c:minorTickMark val="none"/>
        <c:tickLblPos val="nextTo"/>
        <c:crossAx val="424682880"/>
        <c:crosses val="autoZero"/>
        <c:crossBetween val="between"/>
      </c:valAx>
    </c:plotArea>
    <c:legend>
      <c:legendPos val="r"/>
      <c:legendEntry>
        <c:idx val="0"/>
        <c:delete val="1"/>
      </c:legendEntry>
      <c:layout>
        <c:manualLayout>
          <c:xMode val="edge"/>
          <c:yMode val="edge"/>
          <c:x val="0.1947488087743337"/>
          <c:y val="0.88211644319491089"/>
          <c:w val="0.6509280604624178"/>
          <c:h val="0.11711011383695027"/>
        </c:manualLayout>
      </c:layout>
      <c:overlay val="0"/>
      <c:txPr>
        <a:bodyPr/>
        <a:lstStyle/>
        <a:p>
          <a:pPr>
            <a:defRPr sz="700"/>
          </a:pPr>
          <a:endParaRPr lang="es-CO"/>
        </a:p>
      </c:txPr>
    </c:legend>
    <c:plotVisOnly val="1"/>
    <c:dispBlanksAs val="gap"/>
    <c:showDLblsOverMax val="0"/>
  </c:chart>
  <c:spPr>
    <a:ln>
      <a:solidFill>
        <a:schemeClr val="bg1"/>
      </a:solid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a:pPr>
            <a:r>
              <a:rPr lang="es-CO" sz="1800" b="1" i="0" u="none" strike="noStrike" baseline="0">
                <a:effectLst/>
              </a:rPr>
              <a:t>Programa Anual de Caja (PAC) Ejecutado / Programa Anual de Caja (PAC) Programado</a:t>
            </a:r>
            <a:r>
              <a:rPr lang="es-CO" sz="1800" b="1" i="0" u="none" strike="noStrike" baseline="0"/>
              <a:t> </a:t>
            </a:r>
            <a:endParaRPr lang="es-CO" b="1"/>
          </a:p>
        </c:rich>
      </c:tx>
      <c:overlay val="0"/>
    </c:title>
    <c:autoTitleDeleted val="0"/>
    <c:plotArea>
      <c:layout>
        <c:manualLayout>
          <c:layoutTarget val="inner"/>
          <c:xMode val="edge"/>
          <c:yMode val="edge"/>
          <c:x val="0.10750855938030486"/>
          <c:y val="0.20886696293988768"/>
          <c:w val="0.86603604218212593"/>
          <c:h val="0.72587639439239249"/>
        </c:manualLayout>
      </c:layout>
      <c:barChart>
        <c:barDir val="col"/>
        <c:grouping val="clustered"/>
        <c:varyColors val="0"/>
        <c:ser>
          <c:idx val="0"/>
          <c:order val="0"/>
          <c:spPr>
            <a:gradFill flip="none" rotWithShape="1">
              <a:gsLst>
                <a:gs pos="50000">
                  <a:schemeClr val="bg1">
                    <a:lumMod val="75000"/>
                  </a:schemeClr>
                </a:gs>
                <a:gs pos="0">
                  <a:schemeClr val="bg2">
                    <a:lumMod val="25000"/>
                  </a:schemeClr>
                </a:gs>
                <a:gs pos="100000">
                  <a:schemeClr val="accent4">
                    <a:lumMod val="60000"/>
                    <a:lumOff val="40000"/>
                  </a:schemeClr>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invertIfNegative val="0"/>
          <c:dPt>
            <c:idx val="0"/>
            <c:invertIfNegative val="0"/>
            <c:bubble3D val="0"/>
            <c:spPr>
              <a:gradFill flip="none" rotWithShape="1">
                <a:gsLst>
                  <a:gs pos="50000">
                    <a:srgbClr val="F54336"/>
                  </a:gs>
                  <a:gs pos="0">
                    <a:srgbClr val="A00000"/>
                  </a:gs>
                  <a:gs pos="100000">
                    <a:srgbClr val="C00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111D-4910-9060-4945FA752E19}"/>
              </c:ext>
            </c:extLst>
          </c:dPt>
          <c:dPt>
            <c:idx val="1"/>
            <c:invertIfNegative val="0"/>
            <c:bubble3D val="0"/>
            <c:spPr>
              <a:gradFill flip="none" rotWithShape="1">
                <a:gsLst>
                  <a:gs pos="50000">
                    <a:srgbClr val="5CD050"/>
                  </a:gs>
                  <a:gs pos="0">
                    <a:srgbClr val="00B050"/>
                  </a:gs>
                  <a:gs pos="100000">
                    <a:srgbClr val="00B05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111D-4910-9060-4945FA752E19}"/>
              </c:ext>
            </c:extLst>
          </c:dPt>
          <c:dPt>
            <c:idx val="2"/>
            <c:invertIfNegative val="0"/>
            <c:bubble3D val="0"/>
            <c:spPr>
              <a:gradFill flip="none" rotWithShape="1">
                <a:gsLst>
                  <a:gs pos="50000">
                    <a:srgbClr val="F54336"/>
                  </a:gs>
                  <a:gs pos="0">
                    <a:srgbClr val="A00000"/>
                  </a:gs>
                  <a:gs pos="100000">
                    <a:srgbClr val="C00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5-111D-4910-9060-4945FA752E19}"/>
              </c:ext>
            </c:extLst>
          </c:dPt>
          <c:dPt>
            <c:idx val="3"/>
            <c:invertIfNegative val="0"/>
            <c:bubble3D val="0"/>
            <c:spPr>
              <a:gradFill flip="none" rotWithShape="1">
                <a:gsLst>
                  <a:gs pos="50000">
                    <a:srgbClr val="5CD050"/>
                  </a:gs>
                  <a:gs pos="0">
                    <a:srgbClr val="00B050"/>
                  </a:gs>
                  <a:gs pos="100000">
                    <a:srgbClr val="00B05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7-111D-4910-9060-4945FA752E19}"/>
              </c:ext>
            </c:extLst>
          </c:dPt>
          <c:dPt>
            <c:idx val="4"/>
            <c:invertIfNegative val="0"/>
            <c:bubble3D val="0"/>
            <c:spPr>
              <a:gradFill flip="none" rotWithShape="1">
                <a:gsLst>
                  <a:gs pos="50000">
                    <a:srgbClr val="F54336"/>
                  </a:gs>
                  <a:gs pos="0">
                    <a:srgbClr val="A00000"/>
                  </a:gs>
                  <a:gs pos="100000">
                    <a:srgbClr val="C00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9-111D-4910-9060-4945FA752E19}"/>
              </c:ext>
            </c:extLst>
          </c:dPt>
          <c:dPt>
            <c:idx val="5"/>
            <c:invertIfNegative val="0"/>
            <c:bubble3D val="0"/>
            <c:spPr>
              <a:gradFill flip="none" rotWithShape="1">
                <a:gsLst>
                  <a:gs pos="50000">
                    <a:srgbClr val="5CD050"/>
                  </a:gs>
                  <a:gs pos="0">
                    <a:srgbClr val="00B050"/>
                  </a:gs>
                  <a:gs pos="100000">
                    <a:srgbClr val="00B05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B-111D-4910-9060-4945FA752E19}"/>
              </c:ext>
            </c:extLst>
          </c:dPt>
          <c:dPt>
            <c:idx val="6"/>
            <c:invertIfNegative val="0"/>
            <c:bubble3D val="0"/>
            <c:spPr>
              <a:gradFill flip="none" rotWithShape="1">
                <a:gsLst>
                  <a:gs pos="50000">
                    <a:srgbClr val="5CD050"/>
                  </a:gs>
                  <a:gs pos="0">
                    <a:srgbClr val="00B050"/>
                  </a:gs>
                  <a:gs pos="100000">
                    <a:srgbClr val="00B05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D-111D-4910-9060-4945FA752E19}"/>
              </c:ext>
            </c:extLst>
          </c:dPt>
          <c:dLbls>
            <c:dLbl>
              <c:idx val="0"/>
              <c:layout>
                <c:manualLayout>
                  <c:x val="4.4092330729281941E-3"/>
                  <c:y val="-2.536061496495941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11D-4910-9060-4945FA752E19}"/>
                </c:ext>
                <c:ext xmlns:c15="http://schemas.microsoft.com/office/drawing/2012/chart" uri="{CE6537A1-D6FC-4f65-9D91-7224C49458BB}"/>
              </c:extLst>
            </c:dLbl>
            <c:dLbl>
              <c:idx val="2"/>
              <c:layout>
                <c:manualLayout>
                  <c:x val="-1.543231575524872E-2"/>
                  <c:y val="-2.113384580413284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11D-4910-9060-4945FA752E19}"/>
                </c:ex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a:defRPr lang="es-CO"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graficass!$N$48:$N$54</c:f>
              <c:strCache>
                <c:ptCount val="7"/>
                <c:pt idx="0">
                  <c:v>ANH</c:v>
                </c:pt>
                <c:pt idx="1">
                  <c:v>CREG</c:v>
                </c:pt>
                <c:pt idx="2">
                  <c:v>SGC</c:v>
                </c:pt>
                <c:pt idx="3">
                  <c:v>IPSE</c:v>
                </c:pt>
                <c:pt idx="4">
                  <c:v>UPME</c:v>
                </c:pt>
                <c:pt idx="5">
                  <c:v>ANM</c:v>
                </c:pt>
                <c:pt idx="6">
                  <c:v>MME</c:v>
                </c:pt>
              </c:strCache>
            </c:strRef>
          </c:cat>
          <c:val>
            <c:numRef>
              <c:f>graficass!$O$48:$O$54</c:f>
              <c:numCache>
                <c:formatCode>0.00%</c:formatCode>
                <c:ptCount val="7"/>
                <c:pt idx="0">
                  <c:v>0.54749999999999999</c:v>
                </c:pt>
                <c:pt idx="1">
                  <c:v>0.74249999999999994</c:v>
                </c:pt>
                <c:pt idx="2">
                  <c:v>0.55125000000000002</c:v>
                </c:pt>
                <c:pt idx="3">
                  <c:v>0.74085000000000001</c:v>
                </c:pt>
                <c:pt idx="4">
                  <c:v>0.41160000000000002</c:v>
                </c:pt>
                <c:pt idx="5">
                  <c:v>0.73709999999999998</c:v>
                </c:pt>
                <c:pt idx="6">
                  <c:v>0.7485475292644066</c:v>
                </c:pt>
              </c:numCache>
            </c:numRef>
          </c:val>
          <c:extLst xmlns:c16r2="http://schemas.microsoft.com/office/drawing/2015/06/chart">
            <c:ext xmlns:c16="http://schemas.microsoft.com/office/drawing/2014/chart" uri="{C3380CC4-5D6E-409C-BE32-E72D297353CC}">
              <c16:uniqueId val="{0000000E-111D-4910-9060-4945FA752E19}"/>
            </c:ext>
          </c:extLst>
        </c:ser>
        <c:dLbls>
          <c:showLegendKey val="0"/>
          <c:showVal val="0"/>
          <c:showCatName val="0"/>
          <c:showSerName val="0"/>
          <c:showPercent val="0"/>
          <c:showBubbleSize val="0"/>
        </c:dLbls>
        <c:gapWidth val="150"/>
        <c:axId val="425022784"/>
        <c:axId val="424680704"/>
      </c:barChart>
      <c:lineChart>
        <c:grouping val="standard"/>
        <c:varyColors val="0"/>
        <c:ser>
          <c:idx val="1"/>
          <c:order val="1"/>
          <c:spPr>
            <a:ln>
              <a:solidFill>
                <a:schemeClr val="accent1">
                  <a:lumMod val="60000"/>
                  <a:lumOff val="40000"/>
                </a:schemeClr>
              </a:solidFill>
            </a:ln>
          </c:spPr>
          <c:marker>
            <c:symbol val="none"/>
          </c:marker>
          <c:cat>
            <c:strRef>
              <c:f>graficass!$N$48:$N$54</c:f>
              <c:strCache>
                <c:ptCount val="7"/>
                <c:pt idx="0">
                  <c:v>ANH</c:v>
                </c:pt>
                <c:pt idx="1">
                  <c:v>CREG</c:v>
                </c:pt>
                <c:pt idx="2">
                  <c:v>SGC</c:v>
                </c:pt>
                <c:pt idx="3">
                  <c:v>IPSE</c:v>
                </c:pt>
                <c:pt idx="4">
                  <c:v>UPME</c:v>
                </c:pt>
                <c:pt idx="5">
                  <c:v>ANM</c:v>
                </c:pt>
                <c:pt idx="6">
                  <c:v>MME</c:v>
                </c:pt>
              </c:strCache>
            </c:strRef>
          </c:cat>
          <c:val>
            <c:numRef>
              <c:f>graficass!$P$48:$P$54</c:f>
              <c:numCache>
                <c:formatCode>0.00%</c:formatCode>
                <c:ptCount val="7"/>
                <c:pt idx="0">
                  <c:v>0.69750000000000001</c:v>
                </c:pt>
                <c:pt idx="1">
                  <c:v>0.69750000000000001</c:v>
                </c:pt>
                <c:pt idx="2">
                  <c:v>0.69750000000000001</c:v>
                </c:pt>
                <c:pt idx="3">
                  <c:v>0.69750000000000001</c:v>
                </c:pt>
                <c:pt idx="4">
                  <c:v>0.69750000000000001</c:v>
                </c:pt>
                <c:pt idx="5">
                  <c:v>0.69750000000000001</c:v>
                </c:pt>
                <c:pt idx="6">
                  <c:v>0.69750000000000001</c:v>
                </c:pt>
              </c:numCache>
            </c:numRef>
          </c:val>
          <c:smooth val="0"/>
          <c:extLst xmlns:c16r2="http://schemas.microsoft.com/office/drawing/2015/06/chart">
            <c:ext xmlns:c16="http://schemas.microsoft.com/office/drawing/2014/chart" uri="{C3380CC4-5D6E-409C-BE32-E72D297353CC}">
              <c16:uniqueId val="{0000000F-111D-4910-9060-4945FA752E19}"/>
            </c:ext>
          </c:extLst>
        </c:ser>
        <c:dLbls>
          <c:showLegendKey val="0"/>
          <c:showVal val="0"/>
          <c:showCatName val="0"/>
          <c:showSerName val="0"/>
          <c:showPercent val="0"/>
          <c:showBubbleSize val="0"/>
        </c:dLbls>
        <c:marker val="1"/>
        <c:smooth val="0"/>
        <c:axId val="425022784"/>
        <c:axId val="424680704"/>
      </c:lineChart>
      <c:catAx>
        <c:axId val="425022784"/>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s-CO"/>
          </a:p>
        </c:txPr>
        <c:crossAx val="424680704"/>
        <c:crosses val="autoZero"/>
        <c:auto val="1"/>
        <c:lblAlgn val="ctr"/>
        <c:lblOffset val="100"/>
        <c:noMultiLvlLbl val="0"/>
      </c:catAx>
      <c:valAx>
        <c:axId val="424680704"/>
        <c:scaling>
          <c:orientation val="minMax"/>
          <c:max val="1"/>
        </c:scaling>
        <c:delete val="0"/>
        <c:axPos val="l"/>
        <c:majorGridlines/>
        <c:numFmt formatCode="0.00%" sourceLinked="1"/>
        <c:majorTickMark val="out"/>
        <c:minorTickMark val="none"/>
        <c:tickLblPos val="nextTo"/>
        <c:txPr>
          <a:bodyPr/>
          <a:lstStyle/>
          <a:p>
            <a:pPr>
              <a:defRPr sz="900">
                <a:latin typeface="Arial" panose="020B0604020202020204" pitchFamily="34" charset="0"/>
                <a:cs typeface="Arial" panose="020B0604020202020204" pitchFamily="34" charset="0"/>
              </a:defRPr>
            </a:pPr>
            <a:endParaRPr lang="es-CO"/>
          </a:p>
        </c:txPr>
        <c:crossAx val="425022784"/>
        <c:crosses val="autoZero"/>
        <c:crossBetween val="between"/>
        <c:minorUnit val="2.0000000000000004E-2"/>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515363014080171E-2"/>
          <c:y val="0.10222220079360871"/>
          <c:w val="0.87285460104003854"/>
          <c:h val="0.64167953127080135"/>
        </c:manualLayout>
      </c:layout>
      <c:barChart>
        <c:barDir val="col"/>
        <c:grouping val="stacked"/>
        <c:varyColors val="0"/>
        <c:ser>
          <c:idx val="1"/>
          <c:order val="1"/>
          <c:tx>
            <c:v>Retraso Significativo</c:v>
          </c:tx>
          <c:spPr>
            <a:solidFill>
              <a:srgbClr val="FF0000"/>
            </a:solidFill>
            <a:ln>
              <a:solidFill>
                <a:srgbClr val="FF0000"/>
              </a:solidFill>
            </a:ln>
            <a:effectLst/>
          </c:spPr>
          <c:invertIfNegative val="0"/>
          <c:cat>
            <c:strRef>
              <c:f>'Grafica1-2_SECTOR'!$C$58:$C$64</c:f>
              <c:strCache>
                <c:ptCount val="7"/>
                <c:pt idx="0">
                  <c:v>MINMINAS</c:v>
                </c:pt>
                <c:pt idx="1">
                  <c:v>ANH</c:v>
                </c:pt>
                <c:pt idx="2">
                  <c:v>ANM</c:v>
                </c:pt>
                <c:pt idx="3">
                  <c:v>SGC</c:v>
                </c:pt>
                <c:pt idx="4">
                  <c:v>UPME</c:v>
                </c:pt>
                <c:pt idx="5">
                  <c:v>CREG</c:v>
                </c:pt>
                <c:pt idx="6">
                  <c:v>IPSE</c:v>
                </c:pt>
              </c:strCache>
            </c:strRef>
          </c:cat>
          <c:val>
            <c:numRef>
              <c:f>'Grafica1-2_SECTOR'!$F$58:$F$64</c:f>
              <c:numCache>
                <c:formatCode>General</c:formatCode>
                <c:ptCount val="7"/>
                <c:pt idx="0">
                  <c:v>2</c:v>
                </c:pt>
                <c:pt idx="1">
                  <c:v>2</c:v>
                </c:pt>
                <c:pt idx="2">
                  <c:v>0</c:v>
                </c:pt>
                <c:pt idx="3">
                  <c:v>0</c:v>
                </c:pt>
                <c:pt idx="4">
                  <c:v>1</c:v>
                </c:pt>
                <c:pt idx="5">
                  <c:v>1</c:v>
                </c:pt>
                <c:pt idx="6">
                  <c:v>1</c:v>
                </c:pt>
              </c:numCache>
            </c:numRef>
          </c:val>
          <c:extLst xmlns:c16r2="http://schemas.microsoft.com/office/drawing/2015/06/chart">
            <c:ext xmlns:c16="http://schemas.microsoft.com/office/drawing/2014/chart" uri="{C3380CC4-5D6E-409C-BE32-E72D297353CC}">
              <c16:uniqueId val="{00000000-62BA-4782-9467-BFD93D1A2D6E}"/>
            </c:ext>
          </c:extLst>
        </c:ser>
        <c:ser>
          <c:idx val="2"/>
          <c:order val="2"/>
          <c:tx>
            <c:v>Retraso Moderado</c:v>
          </c:tx>
          <c:spPr>
            <a:solidFill>
              <a:srgbClr val="FF9900"/>
            </a:solidFill>
            <a:ln>
              <a:solidFill>
                <a:srgbClr val="FF9900"/>
              </a:solidFill>
            </a:ln>
            <a:effectLst/>
          </c:spPr>
          <c:invertIfNegative val="0"/>
          <c:cat>
            <c:strRef>
              <c:f>'Grafica1-2_SECTOR'!$C$58:$C$64</c:f>
              <c:strCache>
                <c:ptCount val="7"/>
                <c:pt idx="0">
                  <c:v>MINMINAS</c:v>
                </c:pt>
                <c:pt idx="1">
                  <c:v>ANH</c:v>
                </c:pt>
                <c:pt idx="2">
                  <c:v>ANM</c:v>
                </c:pt>
                <c:pt idx="3">
                  <c:v>SGC</c:v>
                </c:pt>
                <c:pt idx="4">
                  <c:v>UPME</c:v>
                </c:pt>
                <c:pt idx="5">
                  <c:v>CREG</c:v>
                </c:pt>
                <c:pt idx="6">
                  <c:v>IPSE</c:v>
                </c:pt>
              </c:strCache>
            </c:strRef>
          </c:cat>
          <c:val>
            <c:numRef>
              <c:f>'Grafica1-2_SECTOR'!$G$58:$G$64</c:f>
              <c:numCache>
                <c:formatCode>General</c:formatCode>
                <c:ptCount val="7"/>
                <c:pt idx="0">
                  <c:v>1</c:v>
                </c:pt>
                <c:pt idx="1">
                  <c:v>0</c:v>
                </c:pt>
                <c:pt idx="2">
                  <c:v>0</c:v>
                </c:pt>
                <c:pt idx="3">
                  <c:v>0</c:v>
                </c:pt>
                <c:pt idx="4">
                  <c:v>0</c:v>
                </c:pt>
                <c:pt idx="5">
                  <c:v>0</c:v>
                </c:pt>
                <c:pt idx="6">
                  <c:v>1</c:v>
                </c:pt>
              </c:numCache>
            </c:numRef>
          </c:val>
          <c:extLst xmlns:c16r2="http://schemas.microsoft.com/office/drawing/2015/06/chart">
            <c:ext xmlns:c16="http://schemas.microsoft.com/office/drawing/2014/chart" uri="{C3380CC4-5D6E-409C-BE32-E72D297353CC}">
              <c16:uniqueId val="{00000001-62BA-4782-9467-BFD93D1A2D6E}"/>
            </c:ext>
          </c:extLst>
        </c:ser>
        <c:ser>
          <c:idx val="3"/>
          <c:order val="3"/>
          <c:tx>
            <c:v>Retraso Leve</c:v>
          </c:tx>
          <c:spPr>
            <a:solidFill>
              <a:srgbClr val="FFFF00"/>
            </a:solidFill>
            <a:ln>
              <a:solidFill>
                <a:srgbClr val="FFFF00"/>
              </a:solidFill>
            </a:ln>
            <a:effectLst/>
          </c:spPr>
          <c:invertIfNegative val="0"/>
          <c:cat>
            <c:strRef>
              <c:f>'Grafica1-2_SECTOR'!$C$58:$C$64</c:f>
              <c:strCache>
                <c:ptCount val="7"/>
                <c:pt idx="0">
                  <c:v>MINMINAS</c:v>
                </c:pt>
                <c:pt idx="1">
                  <c:v>ANH</c:v>
                </c:pt>
                <c:pt idx="2">
                  <c:v>ANM</c:v>
                </c:pt>
                <c:pt idx="3">
                  <c:v>SGC</c:v>
                </c:pt>
                <c:pt idx="4">
                  <c:v>UPME</c:v>
                </c:pt>
                <c:pt idx="5">
                  <c:v>CREG</c:v>
                </c:pt>
                <c:pt idx="6">
                  <c:v>IPSE</c:v>
                </c:pt>
              </c:strCache>
            </c:strRef>
          </c:cat>
          <c:val>
            <c:numRef>
              <c:f>'Grafica1-2_SECTOR'!$H$58:$H$64</c:f>
              <c:numCache>
                <c:formatCode>General</c:formatCode>
                <c:ptCount val="7"/>
                <c:pt idx="0">
                  <c:v>0</c:v>
                </c:pt>
                <c:pt idx="1">
                  <c:v>0</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2-62BA-4782-9467-BFD93D1A2D6E}"/>
            </c:ext>
          </c:extLst>
        </c:ser>
        <c:ser>
          <c:idx val="4"/>
          <c:order val="4"/>
          <c:tx>
            <c:v>Cumplimiento de Meta</c:v>
          </c:tx>
          <c:spPr>
            <a:solidFill>
              <a:srgbClr val="00B050"/>
            </a:solidFill>
            <a:ln>
              <a:solidFill>
                <a:srgbClr val="00B050"/>
              </a:solidFill>
            </a:ln>
            <a:effectLst/>
          </c:spPr>
          <c:invertIfNegative val="0"/>
          <c:cat>
            <c:strRef>
              <c:f>'Grafica1-2_SECTOR'!$C$58:$C$64</c:f>
              <c:strCache>
                <c:ptCount val="7"/>
                <c:pt idx="0">
                  <c:v>MINMINAS</c:v>
                </c:pt>
                <c:pt idx="1">
                  <c:v>ANH</c:v>
                </c:pt>
                <c:pt idx="2">
                  <c:v>ANM</c:v>
                </c:pt>
                <c:pt idx="3">
                  <c:v>SGC</c:v>
                </c:pt>
                <c:pt idx="4">
                  <c:v>UPME</c:v>
                </c:pt>
                <c:pt idx="5">
                  <c:v>CREG</c:v>
                </c:pt>
                <c:pt idx="6">
                  <c:v>IPSE</c:v>
                </c:pt>
              </c:strCache>
            </c:strRef>
          </c:cat>
          <c:val>
            <c:numRef>
              <c:f>'Grafica1-2_SECTOR'!$I$58:$I$64</c:f>
              <c:numCache>
                <c:formatCode>General</c:formatCode>
                <c:ptCount val="7"/>
                <c:pt idx="0">
                  <c:v>7</c:v>
                </c:pt>
                <c:pt idx="1">
                  <c:v>2</c:v>
                </c:pt>
                <c:pt idx="2">
                  <c:v>1</c:v>
                </c:pt>
                <c:pt idx="3">
                  <c:v>5</c:v>
                </c:pt>
                <c:pt idx="4">
                  <c:v>1</c:v>
                </c:pt>
                <c:pt idx="5">
                  <c:v>0</c:v>
                </c:pt>
                <c:pt idx="6">
                  <c:v>3</c:v>
                </c:pt>
              </c:numCache>
            </c:numRef>
          </c:val>
          <c:extLst xmlns:c16r2="http://schemas.microsoft.com/office/drawing/2015/06/chart">
            <c:ext xmlns:c16="http://schemas.microsoft.com/office/drawing/2014/chart" uri="{C3380CC4-5D6E-409C-BE32-E72D297353CC}">
              <c16:uniqueId val="{00000003-62BA-4782-9467-BFD93D1A2D6E}"/>
            </c:ext>
          </c:extLst>
        </c:ser>
        <c:ser>
          <c:idx val="5"/>
          <c:order val="5"/>
          <c:tx>
            <c:v>Sin Reportar</c:v>
          </c:tx>
          <c:spPr>
            <a:solidFill>
              <a:schemeClr val="tx1">
                <a:lumMod val="85000"/>
                <a:lumOff val="15000"/>
              </a:schemeClr>
            </a:solidFill>
            <a:ln>
              <a:solidFill>
                <a:schemeClr val="bg1">
                  <a:lumMod val="75000"/>
                </a:schemeClr>
              </a:solidFill>
            </a:ln>
            <a:effectLst/>
          </c:spPr>
          <c:invertIfNegative val="0"/>
          <c:cat>
            <c:strRef>
              <c:f>'Grafica1-2_SECTOR'!$C$58:$C$64</c:f>
              <c:strCache>
                <c:ptCount val="7"/>
                <c:pt idx="0">
                  <c:v>MINMINAS</c:v>
                </c:pt>
                <c:pt idx="1">
                  <c:v>ANH</c:v>
                </c:pt>
                <c:pt idx="2">
                  <c:v>ANM</c:v>
                </c:pt>
                <c:pt idx="3">
                  <c:v>SGC</c:v>
                </c:pt>
                <c:pt idx="4">
                  <c:v>UPME</c:v>
                </c:pt>
                <c:pt idx="5">
                  <c:v>CREG</c:v>
                </c:pt>
                <c:pt idx="6">
                  <c:v>IPSE</c:v>
                </c:pt>
              </c:strCache>
            </c:strRef>
          </c:cat>
          <c:val>
            <c:numRef>
              <c:f>'Grafica1-2_SECTOR'!$J$58:$J$64</c:f>
              <c:numCache>
                <c:formatCode>General</c:formatCode>
                <c:ptCount val="7"/>
                <c:pt idx="0">
                  <c:v>0</c:v>
                </c:pt>
                <c:pt idx="1">
                  <c:v>0</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4-62BA-4782-9467-BFD93D1A2D6E}"/>
            </c:ext>
          </c:extLst>
        </c:ser>
        <c:dLbls>
          <c:showLegendKey val="0"/>
          <c:showVal val="0"/>
          <c:showCatName val="0"/>
          <c:showSerName val="0"/>
          <c:showPercent val="0"/>
          <c:showBubbleSize val="0"/>
        </c:dLbls>
        <c:gapWidth val="150"/>
        <c:overlap val="100"/>
        <c:axId val="424679072"/>
        <c:axId val="42468016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'Grafica1-2_SECTOR'!$E$57</c15:sqref>
                        </c15:formulaRef>
                      </c:ext>
                    </c:extLst>
                    <c:strCache>
                      <c:ptCount val="1"/>
                      <c:pt idx="0">
                        <c:v>Número de Indicadores </c:v>
                      </c:pt>
                    </c:strCache>
                  </c:strRef>
                </c:tx>
                <c:spPr>
                  <a:solidFill>
                    <a:schemeClr val="accent1"/>
                  </a:solidFill>
                  <a:ln>
                    <a:noFill/>
                  </a:ln>
                  <a:effectLst/>
                </c:spPr>
                <c:invertIfNegative val="0"/>
                <c:cat>
                  <c:strRef>
                    <c:extLst xmlns:c16r2="http://schemas.microsoft.com/office/drawing/2015/06/chart">
                      <c:ext uri="{02D57815-91ED-43cb-92C2-25804820EDAC}">
                        <c15:formulaRef>
                          <c15:sqref>'Grafica1-2_SECTOR'!$C$58:$C$64</c15:sqref>
                        </c15:formulaRef>
                      </c:ext>
                    </c:extLst>
                    <c:strCache>
                      <c:ptCount val="7"/>
                      <c:pt idx="0">
                        <c:v>MINMINAS</c:v>
                      </c:pt>
                      <c:pt idx="1">
                        <c:v>ANH</c:v>
                      </c:pt>
                      <c:pt idx="2">
                        <c:v>ANM</c:v>
                      </c:pt>
                      <c:pt idx="3">
                        <c:v>SGC</c:v>
                      </c:pt>
                      <c:pt idx="4">
                        <c:v>UPME</c:v>
                      </c:pt>
                      <c:pt idx="5">
                        <c:v>CREG</c:v>
                      </c:pt>
                      <c:pt idx="6">
                        <c:v>IPSE</c:v>
                      </c:pt>
                    </c:strCache>
                  </c:strRef>
                </c:cat>
                <c:val>
                  <c:numRef>
                    <c:extLst xmlns:c16r2="http://schemas.microsoft.com/office/drawing/2015/06/chart">
                      <c:ext uri="{02D57815-91ED-43cb-92C2-25804820EDAC}">
                        <c15:formulaRef>
                          <c15:sqref>'Grafica1-2_SECTOR'!$E$58:$E$64</c15:sqref>
                        </c15:formulaRef>
                      </c:ext>
                    </c:extLst>
                    <c:numCache>
                      <c:formatCode>General</c:formatCode>
                      <c:ptCount val="7"/>
                      <c:pt idx="0">
                        <c:v>10</c:v>
                      </c:pt>
                      <c:pt idx="1">
                        <c:v>4</c:v>
                      </c:pt>
                      <c:pt idx="2">
                        <c:v>1</c:v>
                      </c:pt>
                      <c:pt idx="3">
                        <c:v>5</c:v>
                      </c:pt>
                      <c:pt idx="4">
                        <c:v>2</c:v>
                      </c:pt>
                      <c:pt idx="5">
                        <c:v>1</c:v>
                      </c:pt>
                      <c:pt idx="6">
                        <c:v>5</c:v>
                      </c:pt>
                    </c:numCache>
                  </c:numRef>
                </c:val>
                <c:extLst xmlns:c16r2="http://schemas.microsoft.com/office/drawing/2015/06/chart">
                  <c:ext xmlns:c16="http://schemas.microsoft.com/office/drawing/2014/chart" uri="{C3380CC4-5D6E-409C-BE32-E72D297353CC}">
                    <c16:uniqueId val="{00000005-62BA-4782-9467-BFD93D1A2D6E}"/>
                  </c:ext>
                </c:extLst>
              </c15:ser>
            </c15:filteredBarSeries>
          </c:ext>
        </c:extLst>
      </c:barChart>
      <c:catAx>
        <c:axId val="42467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4680160"/>
        <c:crosses val="autoZero"/>
        <c:auto val="1"/>
        <c:lblAlgn val="ctr"/>
        <c:lblOffset val="100"/>
        <c:noMultiLvlLbl val="0"/>
      </c:catAx>
      <c:valAx>
        <c:axId val="424680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424679072"/>
        <c:crosses val="autoZero"/>
        <c:crossBetween val="between"/>
      </c:valAx>
      <c:spPr>
        <a:noFill/>
        <a:ln>
          <a:noFill/>
        </a:ln>
        <a:effectLst/>
      </c:spPr>
    </c:plotArea>
    <c:legend>
      <c:legendPos val="b"/>
      <c:layout>
        <c:manualLayout>
          <c:xMode val="edge"/>
          <c:yMode val="edge"/>
          <c:x val="0.10279351216365676"/>
          <c:y val="0.86511745608512636"/>
          <c:w val="0.77123167906716816"/>
          <c:h val="0.11030728070995849"/>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s-C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a:pPr>
            <a:r>
              <a:rPr lang="es-CO" sz="1800" b="1" i="0" u="none" strike="noStrike" baseline="0" dirty="0">
                <a:effectLst/>
              </a:rPr>
              <a:t>Cumplimiento de los indicadores SUIFP </a:t>
            </a:r>
            <a:r>
              <a:rPr lang="es-CO" sz="1800" b="1" i="0" u="none" strike="noStrike" baseline="0" dirty="0" smtClean="0">
                <a:effectLst/>
              </a:rPr>
              <a:t>y </a:t>
            </a:r>
            <a:r>
              <a:rPr lang="es-CO" sz="1800" b="1" i="0" u="none" strike="noStrike" baseline="0" dirty="0">
                <a:effectLst/>
              </a:rPr>
              <a:t>SPI</a:t>
            </a:r>
            <a:r>
              <a:rPr lang="es-CO" sz="1800" b="1" i="0" u="none" strike="noStrike" baseline="0" dirty="0"/>
              <a:t> </a:t>
            </a:r>
            <a:endParaRPr lang="es-CO" dirty="0"/>
          </a:p>
        </c:rich>
      </c:tx>
      <c:layout>
        <c:manualLayout>
          <c:xMode val="edge"/>
          <c:yMode val="edge"/>
          <c:x val="0.13235034722222222"/>
          <c:y val="1.9877246265777564E-2"/>
        </c:manualLayout>
      </c:layout>
      <c:overlay val="0"/>
    </c:title>
    <c:autoTitleDeleted val="0"/>
    <c:plotArea>
      <c:layout>
        <c:manualLayout>
          <c:layoutTarget val="inner"/>
          <c:xMode val="edge"/>
          <c:yMode val="edge"/>
          <c:x val="0.11633993055555555"/>
          <c:y val="0.20531551998171921"/>
          <c:w val="0.86602118055555555"/>
          <c:h val="0.73180612433087111"/>
        </c:manualLayout>
      </c:layout>
      <c:barChart>
        <c:barDir val="col"/>
        <c:grouping val="clustered"/>
        <c:varyColors val="0"/>
        <c:ser>
          <c:idx val="0"/>
          <c:order val="0"/>
          <c:spPr>
            <a:gradFill flip="none" rotWithShape="1">
              <a:gsLst>
                <a:gs pos="50000">
                  <a:schemeClr val="bg1">
                    <a:lumMod val="75000"/>
                  </a:schemeClr>
                </a:gs>
                <a:gs pos="0">
                  <a:schemeClr val="bg2">
                    <a:lumMod val="25000"/>
                  </a:schemeClr>
                </a:gs>
                <a:gs pos="100000">
                  <a:schemeClr val="accent4">
                    <a:lumMod val="60000"/>
                    <a:lumOff val="40000"/>
                  </a:schemeClr>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invertIfNegative val="0"/>
          <c:dPt>
            <c:idx val="0"/>
            <c:invertIfNegative val="0"/>
            <c:bubble3D val="0"/>
            <c:spPr>
              <a:gradFill flip="none" rotWithShape="1">
                <a:gsLst>
                  <a:gs pos="50000">
                    <a:srgbClr val="5CD050"/>
                  </a:gs>
                  <a:gs pos="1000">
                    <a:srgbClr val="00B050"/>
                  </a:gs>
                  <a:gs pos="100000">
                    <a:srgbClr val="00B05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934A-479A-B7A6-86FD2634E7F2}"/>
              </c:ext>
            </c:extLst>
          </c:dPt>
          <c:dPt>
            <c:idx val="1"/>
            <c:invertIfNegative val="0"/>
            <c:bubble3D val="0"/>
            <c:spPr>
              <a:gradFill flip="none" rotWithShape="1">
                <a:gsLst>
                  <a:gs pos="50000">
                    <a:srgbClr val="5CD050"/>
                  </a:gs>
                  <a:gs pos="1000">
                    <a:srgbClr val="00B050"/>
                  </a:gs>
                  <a:gs pos="100000">
                    <a:srgbClr val="00B05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934A-479A-B7A6-86FD2634E7F2}"/>
              </c:ext>
            </c:extLst>
          </c:dPt>
          <c:dPt>
            <c:idx val="2"/>
            <c:invertIfNegative val="0"/>
            <c:bubble3D val="0"/>
            <c:spPr>
              <a:gradFill flip="none" rotWithShape="1">
                <a:gsLst>
                  <a:gs pos="50000">
                    <a:srgbClr val="F54336"/>
                  </a:gs>
                  <a:gs pos="0">
                    <a:srgbClr val="A00000"/>
                  </a:gs>
                  <a:gs pos="100000">
                    <a:srgbClr val="C00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5-934A-479A-B7A6-86FD2634E7F2}"/>
              </c:ext>
            </c:extLst>
          </c:dPt>
          <c:dPt>
            <c:idx val="3"/>
            <c:invertIfNegative val="0"/>
            <c:bubble3D val="0"/>
            <c:spPr>
              <a:gradFill flip="none" rotWithShape="1">
                <a:gsLst>
                  <a:gs pos="50000">
                    <a:srgbClr val="FFFF37"/>
                  </a:gs>
                  <a:gs pos="0">
                    <a:srgbClr val="FFC000"/>
                  </a:gs>
                  <a:gs pos="100000">
                    <a:srgbClr val="FFC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7-934A-479A-B7A6-86FD2634E7F2}"/>
              </c:ext>
            </c:extLst>
          </c:dPt>
          <c:dPt>
            <c:idx val="4"/>
            <c:invertIfNegative val="0"/>
            <c:bubble3D val="0"/>
            <c:spPr>
              <a:gradFill flip="none" rotWithShape="1">
                <a:gsLst>
                  <a:gs pos="50000">
                    <a:srgbClr val="F54336"/>
                  </a:gs>
                  <a:gs pos="0">
                    <a:srgbClr val="A00000"/>
                  </a:gs>
                  <a:gs pos="100000">
                    <a:srgbClr val="C00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9-934A-479A-B7A6-86FD2634E7F2}"/>
              </c:ext>
            </c:extLst>
          </c:dPt>
          <c:dPt>
            <c:idx val="5"/>
            <c:invertIfNegative val="0"/>
            <c:bubble3D val="0"/>
            <c:spPr>
              <a:gradFill flip="none" rotWithShape="1">
                <a:gsLst>
                  <a:gs pos="50000">
                    <a:srgbClr val="F54336"/>
                  </a:gs>
                  <a:gs pos="0">
                    <a:srgbClr val="A00000"/>
                  </a:gs>
                  <a:gs pos="100000">
                    <a:srgbClr val="C00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B-934A-479A-B7A6-86FD2634E7F2}"/>
              </c:ext>
            </c:extLst>
          </c:dPt>
          <c:dPt>
            <c:idx val="6"/>
            <c:invertIfNegative val="0"/>
            <c:bubble3D val="0"/>
            <c:spPr>
              <a:gradFill flip="none" rotWithShape="1">
                <a:gsLst>
                  <a:gs pos="50000">
                    <a:srgbClr val="F54336"/>
                  </a:gs>
                  <a:gs pos="0">
                    <a:srgbClr val="A00000"/>
                  </a:gs>
                  <a:gs pos="100000">
                    <a:srgbClr val="C00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D-934A-479A-B7A6-86FD2634E7F2}"/>
              </c:ext>
            </c:extLst>
          </c:dPt>
          <c:dLbls>
            <c:dLbl>
              <c:idx val="0"/>
              <c:layout>
                <c:manualLayout>
                  <c:x val="-1.1024305555555556E-2"/>
                  <c:y val="-5.435088294201512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34A-479A-B7A6-86FD2634E7F2}"/>
                </c:ext>
                <c:ext xmlns:c15="http://schemas.microsoft.com/office/drawing/2012/chart" uri="{CE6537A1-D6FC-4f65-9D91-7224C49458BB}"/>
              </c:extLst>
            </c:dLbl>
            <c:dLbl>
              <c:idx val="1"/>
              <c:layout>
                <c:manualLayout>
                  <c:x val="0"/>
                  <c:y val="-4.2704265168726205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34A-479A-B7A6-86FD2634E7F2}"/>
                </c:ext>
                <c:ext xmlns:c15="http://schemas.microsoft.com/office/drawing/2012/chart" uri="{CE6537A1-D6FC-4f65-9D91-7224C49458BB}"/>
              </c:extLst>
            </c:dLbl>
            <c:dLbl>
              <c:idx val="2"/>
              <c:layout>
                <c:manualLayout>
                  <c:x val="2.204861111111111E-3"/>
                  <c:y val="-0.2042278750944568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34A-479A-B7A6-86FD2634E7F2}"/>
                </c:ext>
                <c:ext xmlns:c15="http://schemas.microsoft.com/office/drawing/2012/chart" uri="{CE6537A1-D6FC-4f65-9D91-7224C49458BB}"/>
              </c:extLst>
            </c:dLbl>
            <c:dLbl>
              <c:idx val="3"/>
              <c:layout>
                <c:manualLayout>
                  <c:x val="2.204861111111111E-3"/>
                  <c:y val="-7.764411848859303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34A-479A-B7A6-86FD2634E7F2}"/>
                </c:ext>
                <c:ext xmlns:c15="http://schemas.microsoft.com/office/drawing/2012/chart" uri="{CE6537A1-D6FC-4f65-9D91-7224C49458BB}"/>
              </c:extLst>
            </c:dLbl>
            <c:dLbl>
              <c:idx val="4"/>
              <c:layout>
                <c:manualLayout>
                  <c:x val="-4.4097222222221413E-3"/>
                  <c:y val="-0.1248190341805305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34A-479A-B7A6-86FD2634E7F2}"/>
                </c:ext>
                <c:ext xmlns:c15="http://schemas.microsoft.com/office/drawing/2012/chart" uri="{CE6537A1-D6FC-4f65-9D91-7224C49458BB}"/>
              </c:extLst>
            </c:dLbl>
            <c:dLbl>
              <c:idx val="5"/>
              <c:layout>
                <c:manualLayout>
                  <c:x val="-4.409722222222222E-3"/>
                  <c:y val="-8.693756923776707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34A-479A-B7A6-86FD2634E7F2}"/>
                </c:ext>
                <c:ext xmlns:c15="http://schemas.microsoft.com/office/drawing/2012/chart" uri="{CE6537A1-D6FC-4f65-9D91-7224C49458BB}"/>
              </c:extLst>
            </c:dLbl>
            <c:dLbl>
              <c:idx val="6"/>
              <c:layout>
                <c:manualLayout>
                  <c:x val="-4.409722222222222E-3"/>
                  <c:y val="-0.10552447073611519"/>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934A-479A-B7A6-86FD2634E7F2}"/>
                </c:ex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a:defRPr lang="es-CO"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graficass!$N$9:$N$15</c:f>
              <c:strCache>
                <c:ptCount val="7"/>
                <c:pt idx="0">
                  <c:v>ANH</c:v>
                </c:pt>
                <c:pt idx="1">
                  <c:v>CREG</c:v>
                </c:pt>
                <c:pt idx="2">
                  <c:v>SGC</c:v>
                </c:pt>
                <c:pt idx="3">
                  <c:v>IPSE</c:v>
                </c:pt>
                <c:pt idx="4">
                  <c:v>UPME</c:v>
                </c:pt>
                <c:pt idx="5">
                  <c:v>ANM</c:v>
                </c:pt>
                <c:pt idx="6">
                  <c:v>MME</c:v>
                </c:pt>
              </c:strCache>
            </c:strRef>
          </c:cat>
          <c:val>
            <c:numRef>
              <c:f>graficass!$O$9:$O$15</c:f>
              <c:numCache>
                <c:formatCode>0.00%</c:formatCode>
                <c:ptCount val="7"/>
                <c:pt idx="0">
                  <c:v>0.73333333333333339</c:v>
                </c:pt>
                <c:pt idx="1">
                  <c:v>0.75</c:v>
                </c:pt>
                <c:pt idx="2">
                  <c:v>0.52782499999999999</c:v>
                </c:pt>
                <c:pt idx="3">
                  <c:v>0.69999999999999984</c:v>
                </c:pt>
                <c:pt idx="4">
                  <c:v>0.63889166666666664</c:v>
                </c:pt>
                <c:pt idx="5">
                  <c:v>0.69047499999999995</c:v>
                </c:pt>
                <c:pt idx="6">
                  <c:v>0.66270833333333334</c:v>
                </c:pt>
              </c:numCache>
            </c:numRef>
          </c:val>
          <c:extLst xmlns:c16r2="http://schemas.microsoft.com/office/drawing/2015/06/chart">
            <c:ext xmlns:c16="http://schemas.microsoft.com/office/drawing/2014/chart" uri="{C3380CC4-5D6E-409C-BE32-E72D297353CC}">
              <c16:uniqueId val="{0000000E-934A-479A-B7A6-86FD2634E7F2}"/>
            </c:ext>
          </c:extLst>
        </c:ser>
        <c:dLbls>
          <c:showLegendKey val="0"/>
          <c:showVal val="0"/>
          <c:showCatName val="0"/>
          <c:showSerName val="0"/>
          <c:showPercent val="0"/>
          <c:showBubbleSize val="0"/>
        </c:dLbls>
        <c:gapWidth val="150"/>
        <c:axId val="332137264"/>
        <c:axId val="332138352"/>
      </c:barChart>
      <c:lineChart>
        <c:grouping val="standard"/>
        <c:varyColors val="0"/>
        <c:ser>
          <c:idx val="1"/>
          <c:order val="1"/>
          <c:spPr>
            <a:ln>
              <a:solidFill>
                <a:schemeClr val="accent1">
                  <a:lumMod val="60000"/>
                  <a:lumOff val="40000"/>
                </a:schemeClr>
              </a:solidFill>
            </a:ln>
          </c:spPr>
          <c:marker>
            <c:symbol val="none"/>
          </c:marker>
          <c:cat>
            <c:strRef>
              <c:f>graficass!$N$9:$N$15</c:f>
              <c:strCache>
                <c:ptCount val="7"/>
                <c:pt idx="0">
                  <c:v>ANH</c:v>
                </c:pt>
                <c:pt idx="1">
                  <c:v>CREG</c:v>
                </c:pt>
                <c:pt idx="2">
                  <c:v>SGC</c:v>
                </c:pt>
                <c:pt idx="3">
                  <c:v>IPSE</c:v>
                </c:pt>
                <c:pt idx="4">
                  <c:v>UPME</c:v>
                </c:pt>
                <c:pt idx="5">
                  <c:v>ANM</c:v>
                </c:pt>
                <c:pt idx="6">
                  <c:v>MME</c:v>
                </c:pt>
              </c:strCache>
            </c:strRef>
          </c:cat>
          <c:val>
            <c:numRef>
              <c:f>graficass!$P$9:$P$15</c:f>
              <c:numCache>
                <c:formatCode>0.00%</c:formatCode>
                <c:ptCount val="7"/>
                <c:pt idx="0">
                  <c:v>0.71250000000000002</c:v>
                </c:pt>
                <c:pt idx="1">
                  <c:v>0.71250000000000002</c:v>
                </c:pt>
                <c:pt idx="2">
                  <c:v>0.71250000000000002</c:v>
                </c:pt>
                <c:pt idx="3">
                  <c:v>0.71250000000000002</c:v>
                </c:pt>
                <c:pt idx="4">
                  <c:v>0.71250000000000002</c:v>
                </c:pt>
                <c:pt idx="5">
                  <c:v>0.71250000000000002</c:v>
                </c:pt>
                <c:pt idx="6">
                  <c:v>0.71250000000000002</c:v>
                </c:pt>
              </c:numCache>
            </c:numRef>
          </c:val>
          <c:smooth val="0"/>
          <c:extLst xmlns:c16r2="http://schemas.microsoft.com/office/drawing/2015/06/chart">
            <c:ext xmlns:c16="http://schemas.microsoft.com/office/drawing/2014/chart" uri="{C3380CC4-5D6E-409C-BE32-E72D297353CC}">
              <c16:uniqueId val="{0000000F-934A-479A-B7A6-86FD2634E7F2}"/>
            </c:ext>
          </c:extLst>
        </c:ser>
        <c:dLbls>
          <c:showLegendKey val="0"/>
          <c:showVal val="0"/>
          <c:showCatName val="0"/>
          <c:showSerName val="0"/>
          <c:showPercent val="0"/>
          <c:showBubbleSize val="0"/>
        </c:dLbls>
        <c:marker val="1"/>
        <c:smooth val="0"/>
        <c:axId val="332137264"/>
        <c:axId val="332138352"/>
      </c:lineChart>
      <c:catAx>
        <c:axId val="332137264"/>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s-CO"/>
          </a:p>
        </c:txPr>
        <c:crossAx val="332138352"/>
        <c:crosses val="autoZero"/>
        <c:auto val="1"/>
        <c:lblAlgn val="ctr"/>
        <c:lblOffset val="100"/>
        <c:noMultiLvlLbl val="0"/>
      </c:catAx>
      <c:valAx>
        <c:axId val="332138352"/>
        <c:scaling>
          <c:orientation val="minMax"/>
          <c:max val="1"/>
        </c:scaling>
        <c:delete val="0"/>
        <c:axPos val="l"/>
        <c:majorGridlines/>
        <c:numFmt formatCode="0.00%" sourceLinked="1"/>
        <c:majorTickMark val="out"/>
        <c:minorTickMark val="none"/>
        <c:tickLblPos val="nextTo"/>
        <c:txPr>
          <a:bodyPr/>
          <a:lstStyle/>
          <a:p>
            <a:pPr>
              <a:defRPr sz="900">
                <a:latin typeface="Arial" panose="020B0604020202020204" pitchFamily="34" charset="0"/>
                <a:cs typeface="Arial" panose="020B0604020202020204" pitchFamily="34" charset="0"/>
              </a:defRPr>
            </a:pPr>
            <a:endParaRPr lang="es-CO"/>
          </a:p>
        </c:txPr>
        <c:crossAx val="332137264"/>
        <c:crosses val="autoZero"/>
        <c:crossBetween val="between"/>
        <c:minorUnit val="2.0000000000000004E-2"/>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solidFill>
                <a:latin typeface="Arial Black" panose="020B0A04020102020204" pitchFamily="34" charset="0"/>
                <a:ea typeface="+mn-ea"/>
                <a:cs typeface="+mn-cs"/>
              </a:defRPr>
            </a:pPr>
            <a:r>
              <a:rPr lang="es-CO" sz="1200">
                <a:solidFill>
                  <a:schemeClr val="tx1"/>
                </a:solidFill>
                <a:latin typeface="Arial Black" panose="020B0A04020102020204" pitchFamily="34" charset="0"/>
              </a:rPr>
              <a:t>Cumplimiento</a:t>
            </a:r>
            <a:r>
              <a:rPr lang="es-CO" sz="1200" baseline="0">
                <a:solidFill>
                  <a:schemeClr val="tx1"/>
                </a:solidFill>
                <a:latin typeface="Arial Black" panose="020B0A04020102020204" pitchFamily="34" charset="0"/>
              </a:rPr>
              <a:t> Sector</a:t>
            </a:r>
            <a:endParaRPr lang="es-CO" sz="1200">
              <a:solidFill>
                <a:schemeClr val="tx1"/>
              </a:solidFill>
              <a:latin typeface="Arial Black" panose="020B0A040201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solidFill>
              <a:latin typeface="Arial Black" panose="020B0A04020102020204" pitchFamily="34" charset="0"/>
              <a:ea typeface="+mn-ea"/>
              <a:cs typeface="+mn-cs"/>
            </a:defRPr>
          </a:pPr>
          <a:endParaRPr lang="es-CO"/>
        </a:p>
      </c:txPr>
    </c:title>
    <c:autoTitleDeleted val="0"/>
    <c:plotArea>
      <c:layout>
        <c:manualLayout>
          <c:layoutTarget val="inner"/>
          <c:xMode val="edge"/>
          <c:yMode val="edge"/>
          <c:x val="0.22577118055555556"/>
          <c:y val="0.15832722222222223"/>
          <c:w val="0.52537430555555553"/>
          <c:h val="0.8405988888888889"/>
        </c:manualLayout>
      </c:layout>
      <c:doughnutChart>
        <c:varyColors val="1"/>
        <c:ser>
          <c:idx val="0"/>
          <c:order val="0"/>
          <c:spPr>
            <a:scene3d>
              <a:camera prst="orthographicFront"/>
              <a:lightRig rig="threePt" dir="t"/>
            </a:scene3d>
            <a:sp3d>
              <a:bevelT w="165100" prst="coolSlant"/>
            </a:sp3d>
          </c:spPr>
          <c:dPt>
            <c:idx val="0"/>
            <c:bubble3D val="0"/>
            <c:spPr>
              <a:solidFill>
                <a:srgbClr val="FF0000"/>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1-D370-40E4-ABAA-CBCC276B8BBE}"/>
              </c:ext>
            </c:extLst>
          </c:dPt>
          <c:dPt>
            <c:idx val="1"/>
            <c:bubble3D val="0"/>
            <c:spPr>
              <a:solidFill>
                <a:schemeClr val="bg1">
                  <a:lumMod val="65000"/>
                </a:schemeClr>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3-D370-40E4-ABAA-CBCC276B8BBE}"/>
              </c:ext>
            </c:extLst>
          </c:dPt>
          <c:dPt>
            <c:idx val="2"/>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5-D370-40E4-ABAA-CBCC276B8BBE}"/>
              </c:ext>
            </c:extLst>
          </c:dPt>
          <c:val>
            <c:numRef>
              <c:f>anillos!$B$3:$B$5</c:f>
              <c:numCache>
                <c:formatCode>General</c:formatCode>
                <c:ptCount val="3"/>
                <c:pt idx="0">
                  <c:v>71.25</c:v>
                </c:pt>
                <c:pt idx="1">
                  <c:v>4.0599999999999996</c:v>
                </c:pt>
                <c:pt idx="2">
                  <c:v>28.75</c:v>
                </c:pt>
              </c:numCache>
            </c:numRef>
          </c:val>
          <c:extLst xmlns:c16r2="http://schemas.microsoft.com/office/drawing/2015/06/chart">
            <c:ext xmlns:c16="http://schemas.microsoft.com/office/drawing/2014/chart" uri="{C3380CC4-5D6E-409C-BE32-E72D297353CC}">
              <c16:uniqueId val="{00000006-D370-40E4-ABAA-CBCC276B8BBE}"/>
            </c:ext>
          </c:extLst>
        </c:ser>
        <c:dLbls>
          <c:showLegendKey val="0"/>
          <c:showVal val="0"/>
          <c:showCatName val="0"/>
          <c:showSerName val="0"/>
          <c:showPercent val="0"/>
          <c:showBubbleSize val="0"/>
          <c:showLeaderLines val="1"/>
        </c:dLbls>
        <c:firstSliceAng val="0"/>
        <c:holeSize val="75"/>
      </c:doughnutChart>
      <c:spPr>
        <a:solidFill>
          <a:schemeClr val="bg1"/>
        </a:solid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a:pPr>
            <a:r>
              <a:rPr lang="es-CO" dirty="0"/>
              <a:t>Cumplimiento de la Ejecución presupuestal</a:t>
            </a:r>
          </a:p>
        </c:rich>
      </c:tx>
      <c:layout>
        <c:manualLayout>
          <c:xMode val="edge"/>
          <c:yMode val="edge"/>
          <c:x val="0.14792818159093435"/>
          <c:y val="1.9755503605897926E-2"/>
        </c:manualLayout>
      </c:layout>
      <c:overlay val="0"/>
    </c:title>
    <c:autoTitleDeleted val="0"/>
    <c:plotArea>
      <c:layout>
        <c:manualLayout>
          <c:layoutTarget val="inner"/>
          <c:xMode val="edge"/>
          <c:yMode val="edge"/>
          <c:x val="0.1185316214865015"/>
          <c:y val="0.20405801895854273"/>
          <c:w val="0.8660360654371736"/>
          <c:h val="0.73015615403381717"/>
        </c:manualLayout>
      </c:layout>
      <c:barChart>
        <c:barDir val="col"/>
        <c:grouping val="clustered"/>
        <c:varyColors val="0"/>
        <c:ser>
          <c:idx val="0"/>
          <c:order val="0"/>
          <c:spPr>
            <a:gradFill flip="none" rotWithShape="1">
              <a:gsLst>
                <a:gs pos="50000">
                  <a:srgbClr val="CC0000"/>
                </a:gs>
                <a:gs pos="0">
                  <a:srgbClr val="A00000"/>
                </a:gs>
                <a:gs pos="100000">
                  <a:srgbClr val="C00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invertIfNegative val="0"/>
          <c:dPt>
            <c:idx val="0"/>
            <c:invertIfNegative val="0"/>
            <c:bubble3D val="0"/>
            <c:spPr>
              <a:gradFill flip="none" rotWithShape="1">
                <a:gsLst>
                  <a:gs pos="50000">
                    <a:srgbClr val="F54336"/>
                  </a:gs>
                  <a:gs pos="0">
                    <a:srgbClr val="A00000"/>
                  </a:gs>
                  <a:gs pos="100000">
                    <a:srgbClr val="C00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B358-47B6-B399-5D782DBD7D1F}"/>
              </c:ext>
            </c:extLst>
          </c:dPt>
          <c:dPt>
            <c:idx val="1"/>
            <c:invertIfNegative val="0"/>
            <c:bubble3D val="0"/>
            <c:spPr>
              <a:gradFill flip="none" rotWithShape="1">
                <a:gsLst>
                  <a:gs pos="50000">
                    <a:srgbClr val="F54336"/>
                  </a:gs>
                  <a:gs pos="0">
                    <a:srgbClr val="A00000"/>
                  </a:gs>
                  <a:gs pos="100000">
                    <a:srgbClr val="C00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B358-47B6-B399-5D782DBD7D1F}"/>
              </c:ext>
            </c:extLst>
          </c:dPt>
          <c:dPt>
            <c:idx val="2"/>
            <c:invertIfNegative val="0"/>
            <c:bubble3D val="0"/>
            <c:spPr>
              <a:gradFill flip="none" rotWithShape="1">
                <a:gsLst>
                  <a:gs pos="50000">
                    <a:srgbClr val="F54336"/>
                  </a:gs>
                  <a:gs pos="0">
                    <a:srgbClr val="A00000"/>
                  </a:gs>
                  <a:gs pos="100000">
                    <a:srgbClr val="C00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5-B358-47B6-B399-5D782DBD7D1F}"/>
              </c:ext>
            </c:extLst>
          </c:dPt>
          <c:dPt>
            <c:idx val="3"/>
            <c:invertIfNegative val="0"/>
            <c:bubble3D val="0"/>
            <c:spPr>
              <a:gradFill flip="none" rotWithShape="1">
                <a:gsLst>
                  <a:gs pos="50000">
                    <a:srgbClr val="F54336"/>
                  </a:gs>
                  <a:gs pos="0">
                    <a:srgbClr val="A00000"/>
                  </a:gs>
                  <a:gs pos="100000">
                    <a:srgbClr val="C00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7-B358-47B6-B399-5D782DBD7D1F}"/>
              </c:ext>
            </c:extLst>
          </c:dPt>
          <c:dPt>
            <c:idx val="4"/>
            <c:invertIfNegative val="0"/>
            <c:bubble3D val="0"/>
            <c:spPr>
              <a:gradFill flip="none" rotWithShape="1">
                <a:gsLst>
                  <a:gs pos="50000">
                    <a:srgbClr val="F54336"/>
                  </a:gs>
                  <a:gs pos="0">
                    <a:srgbClr val="A00000"/>
                  </a:gs>
                  <a:gs pos="100000">
                    <a:srgbClr val="C00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9-B358-47B6-B399-5D782DBD7D1F}"/>
              </c:ext>
            </c:extLst>
          </c:dPt>
          <c:dPt>
            <c:idx val="5"/>
            <c:invertIfNegative val="0"/>
            <c:bubble3D val="0"/>
            <c:spPr>
              <a:gradFill flip="none" rotWithShape="1">
                <a:gsLst>
                  <a:gs pos="50000">
                    <a:srgbClr val="F54336"/>
                  </a:gs>
                  <a:gs pos="0">
                    <a:srgbClr val="A00000"/>
                  </a:gs>
                  <a:gs pos="100000">
                    <a:srgbClr val="C00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B-B358-47B6-B399-5D782DBD7D1F}"/>
              </c:ext>
            </c:extLst>
          </c:dPt>
          <c:dPt>
            <c:idx val="6"/>
            <c:invertIfNegative val="0"/>
            <c:bubble3D val="0"/>
            <c:spPr>
              <a:gradFill flip="none" rotWithShape="1">
                <a:gsLst>
                  <a:gs pos="50000">
                    <a:srgbClr val="FFFF37"/>
                  </a:gs>
                  <a:gs pos="0">
                    <a:srgbClr val="FFC000"/>
                  </a:gs>
                  <a:gs pos="100000">
                    <a:srgbClr val="FFC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D-B358-47B6-B399-5D782DBD7D1F}"/>
              </c:ext>
            </c:extLst>
          </c:dPt>
          <c:dLbls>
            <c:dLbl>
              <c:idx val="1"/>
              <c:layout>
                <c:manualLayout>
                  <c:x val="2.2046161537606934E-3"/>
                  <c:y val="-1.935333055580022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358-47B6-B399-5D782DBD7D1F}"/>
                </c:ext>
                <c:ext xmlns:c15="http://schemas.microsoft.com/office/drawing/2012/chart" uri="{CE6537A1-D6FC-4f65-9D91-7224C49458BB}"/>
              </c:extLst>
            </c:dLbl>
            <c:dLbl>
              <c:idx val="2"/>
              <c:layout>
                <c:manualLayout>
                  <c:x val="2.2046161537606123E-3"/>
                  <c:y val="-1.548266444464017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358-47B6-B399-5D782DBD7D1F}"/>
                </c:ext>
                <c:ext xmlns:c15="http://schemas.microsoft.com/office/drawing/2012/chart" uri="{CE6537A1-D6FC-4f65-9D91-7224C49458BB}"/>
              </c:extLst>
            </c:dLbl>
            <c:dLbl>
              <c:idx val="3"/>
              <c:layout>
                <c:manualLayout>
                  <c:x val="0"/>
                  <c:y val="-1.548266444464032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358-47B6-B399-5D782DBD7D1F}"/>
                </c:ext>
                <c:ext xmlns:c15="http://schemas.microsoft.com/office/drawing/2012/chart" uri="{CE6537A1-D6FC-4f65-9D91-7224C49458BB}"/>
              </c:extLst>
            </c:dLbl>
            <c:dLbl>
              <c:idx val="4"/>
              <c:layout>
                <c:manualLayout>
                  <c:x val="-6.6138484612821603E-3"/>
                  <c:y val="-4.257732722276048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B358-47B6-B399-5D782DBD7D1F}"/>
                </c:ext>
                <c:ext xmlns:c15="http://schemas.microsoft.com/office/drawing/2012/chart" uri="{CE6537A1-D6FC-4f65-9D91-7224C49458BB}"/>
              </c:extLst>
            </c:dLbl>
            <c:dLbl>
              <c:idx val="5"/>
              <c:layout>
                <c:manualLayout>
                  <c:x val="-4.4092323075213867E-3"/>
                  <c:y val="-5.418932555624062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B358-47B6-B399-5D782DBD7D1F}"/>
                </c:ext>
                <c:ext xmlns:c15="http://schemas.microsoft.com/office/drawing/2012/chart" uri="{CE6537A1-D6FC-4f65-9D91-7224C49458BB}"/>
              </c:extLst>
            </c:dLbl>
            <c:dLbl>
              <c:idx val="6"/>
              <c:layout>
                <c:manualLayout>
                  <c:x val="-4.4092323075213867E-3"/>
                  <c:y val="-3.2925839343163212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B358-47B6-B399-5D782DBD7D1F}"/>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latin typeface="Arial" panose="020B0604020202020204" pitchFamily="34" charset="0"/>
                    <a:cs typeface="Arial" panose="020B0604020202020204" pitchFamily="34" charset="0"/>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graficass!$N$22:$N$28</c:f>
              <c:strCache>
                <c:ptCount val="7"/>
                <c:pt idx="0">
                  <c:v>ANH</c:v>
                </c:pt>
                <c:pt idx="1">
                  <c:v>CREG</c:v>
                </c:pt>
                <c:pt idx="2">
                  <c:v>SGC</c:v>
                </c:pt>
                <c:pt idx="3">
                  <c:v>IPSE</c:v>
                </c:pt>
                <c:pt idx="4">
                  <c:v>UPME</c:v>
                </c:pt>
                <c:pt idx="5">
                  <c:v>ANM</c:v>
                </c:pt>
                <c:pt idx="6">
                  <c:v>MME</c:v>
                </c:pt>
              </c:strCache>
            </c:strRef>
          </c:cat>
          <c:val>
            <c:numRef>
              <c:f>graficass!$O$22:$O$28</c:f>
              <c:numCache>
                <c:formatCode>0.00%</c:formatCode>
                <c:ptCount val="7"/>
                <c:pt idx="0">
                  <c:v>0.17499999999999999</c:v>
                </c:pt>
                <c:pt idx="1">
                  <c:v>0.2374</c:v>
                </c:pt>
                <c:pt idx="2">
                  <c:v>0.156</c:v>
                </c:pt>
                <c:pt idx="3">
                  <c:v>6.2700000000000006E-2</c:v>
                </c:pt>
                <c:pt idx="4">
                  <c:v>0.24479999999999999</c:v>
                </c:pt>
                <c:pt idx="5">
                  <c:v>0.4229</c:v>
                </c:pt>
                <c:pt idx="6">
                  <c:v>0.66759999999999997</c:v>
                </c:pt>
              </c:numCache>
            </c:numRef>
          </c:val>
          <c:extLst xmlns:c16r2="http://schemas.microsoft.com/office/drawing/2015/06/chart">
            <c:ext xmlns:c16="http://schemas.microsoft.com/office/drawing/2014/chart" uri="{C3380CC4-5D6E-409C-BE32-E72D297353CC}">
              <c16:uniqueId val="{0000000E-B358-47B6-B399-5D782DBD7D1F}"/>
            </c:ext>
          </c:extLst>
        </c:ser>
        <c:dLbls>
          <c:showLegendKey val="0"/>
          <c:showVal val="0"/>
          <c:showCatName val="0"/>
          <c:showSerName val="0"/>
          <c:showPercent val="0"/>
          <c:showBubbleSize val="0"/>
        </c:dLbls>
        <c:gapWidth val="150"/>
        <c:axId val="332143792"/>
        <c:axId val="425026048"/>
      </c:barChart>
      <c:lineChart>
        <c:grouping val="standard"/>
        <c:varyColors val="0"/>
        <c:ser>
          <c:idx val="1"/>
          <c:order val="1"/>
          <c:spPr>
            <a:ln>
              <a:solidFill>
                <a:schemeClr val="accent1">
                  <a:lumMod val="60000"/>
                  <a:lumOff val="40000"/>
                </a:schemeClr>
              </a:solidFill>
            </a:ln>
          </c:spPr>
          <c:marker>
            <c:symbol val="none"/>
          </c:marker>
          <c:cat>
            <c:strRef>
              <c:f>graficass!$N$22:$N$28</c:f>
              <c:strCache>
                <c:ptCount val="7"/>
                <c:pt idx="0">
                  <c:v>ANH</c:v>
                </c:pt>
                <c:pt idx="1">
                  <c:v>CREG</c:v>
                </c:pt>
                <c:pt idx="2">
                  <c:v>SGC</c:v>
                </c:pt>
                <c:pt idx="3">
                  <c:v>IPSE</c:v>
                </c:pt>
                <c:pt idx="4">
                  <c:v>UPME</c:v>
                </c:pt>
                <c:pt idx="5">
                  <c:v>ANM</c:v>
                </c:pt>
                <c:pt idx="6">
                  <c:v>MME</c:v>
                </c:pt>
              </c:strCache>
            </c:strRef>
          </c:cat>
          <c:val>
            <c:numRef>
              <c:f>graficass!$P$22:$P$28</c:f>
              <c:numCache>
                <c:formatCode>0.00%</c:formatCode>
                <c:ptCount val="7"/>
                <c:pt idx="0">
                  <c:v>0.70499999999999996</c:v>
                </c:pt>
                <c:pt idx="1">
                  <c:v>0.70499999999999996</c:v>
                </c:pt>
                <c:pt idx="2">
                  <c:v>0.70499999999999996</c:v>
                </c:pt>
                <c:pt idx="3">
                  <c:v>0.70499999999999996</c:v>
                </c:pt>
                <c:pt idx="4">
                  <c:v>0.70499999999999996</c:v>
                </c:pt>
                <c:pt idx="5">
                  <c:v>0.70499999999999996</c:v>
                </c:pt>
                <c:pt idx="6">
                  <c:v>0.70499999999999996</c:v>
                </c:pt>
              </c:numCache>
            </c:numRef>
          </c:val>
          <c:smooth val="0"/>
          <c:extLst xmlns:c16r2="http://schemas.microsoft.com/office/drawing/2015/06/chart">
            <c:ext xmlns:c16="http://schemas.microsoft.com/office/drawing/2014/chart" uri="{C3380CC4-5D6E-409C-BE32-E72D297353CC}">
              <c16:uniqueId val="{0000000F-B358-47B6-B399-5D782DBD7D1F}"/>
            </c:ext>
          </c:extLst>
        </c:ser>
        <c:dLbls>
          <c:showLegendKey val="0"/>
          <c:showVal val="0"/>
          <c:showCatName val="0"/>
          <c:showSerName val="0"/>
          <c:showPercent val="0"/>
          <c:showBubbleSize val="0"/>
        </c:dLbls>
        <c:marker val="1"/>
        <c:smooth val="0"/>
        <c:axId val="332143792"/>
        <c:axId val="425026048"/>
      </c:lineChart>
      <c:catAx>
        <c:axId val="332143792"/>
        <c:scaling>
          <c:orientation val="minMax"/>
        </c:scaling>
        <c:delete val="0"/>
        <c:axPos val="b"/>
        <c:numFmt formatCode="General" sourceLinked="0"/>
        <c:majorTickMark val="out"/>
        <c:minorTickMark val="none"/>
        <c:tickLblPos val="nextTo"/>
        <c:txPr>
          <a:bodyPr/>
          <a:lstStyle/>
          <a:p>
            <a:pPr algn="ctr">
              <a:defRPr lang="es-CO" sz="9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425026048"/>
        <c:crosses val="autoZero"/>
        <c:auto val="1"/>
        <c:lblAlgn val="ctr"/>
        <c:lblOffset val="100"/>
        <c:noMultiLvlLbl val="0"/>
      </c:catAx>
      <c:valAx>
        <c:axId val="425026048"/>
        <c:scaling>
          <c:orientation val="minMax"/>
          <c:max val="1"/>
        </c:scaling>
        <c:delete val="0"/>
        <c:axPos val="l"/>
        <c:majorGridlines/>
        <c:numFmt formatCode="0.00%" sourceLinked="1"/>
        <c:majorTickMark val="out"/>
        <c:minorTickMark val="none"/>
        <c:tickLblPos val="nextTo"/>
        <c:txPr>
          <a:bodyPr/>
          <a:lstStyle/>
          <a:p>
            <a:pPr algn="ctr">
              <a:defRPr lang="es-CO"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332143792"/>
        <c:crosses val="autoZero"/>
        <c:crossBetween val="between"/>
        <c:minorUnit val="2.0000000000000004E-2"/>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CO" sz="1000" b="0" i="0" u="none" strike="noStrike" kern="1200" spc="0" baseline="0">
                <a:solidFill>
                  <a:schemeClr val="tx1"/>
                </a:solidFill>
                <a:latin typeface="Arial Black" panose="020B0A04020102020204" pitchFamily="34" charset="0"/>
                <a:ea typeface="+mn-ea"/>
                <a:cs typeface="+mn-cs"/>
              </a:defRPr>
            </a:pPr>
            <a:r>
              <a:rPr lang="es-CO" sz="1200" b="0" i="0" u="none" strike="noStrike" kern="1200" spc="0" baseline="0">
                <a:solidFill>
                  <a:schemeClr val="tx1"/>
                </a:solidFill>
                <a:latin typeface="Arial Black" panose="020B0A04020102020204" pitchFamily="34" charset="0"/>
                <a:ea typeface="+mn-ea"/>
                <a:cs typeface="+mn-cs"/>
              </a:rPr>
              <a:t>Cumplimiento Sector</a:t>
            </a:r>
          </a:p>
        </c:rich>
      </c:tx>
      <c:overlay val="0"/>
      <c:spPr>
        <a:noFill/>
        <a:ln>
          <a:noFill/>
        </a:ln>
        <a:effectLst/>
      </c:spPr>
      <c:txPr>
        <a:bodyPr rot="0" spcFirstLastPara="1" vertOverflow="ellipsis" vert="horz" wrap="square" anchor="ctr" anchorCtr="1"/>
        <a:lstStyle/>
        <a:p>
          <a:pPr algn="ctr" rtl="0">
            <a:defRPr lang="es-CO" sz="1000" b="0" i="0" u="none" strike="noStrike" kern="1200" spc="0" baseline="0">
              <a:solidFill>
                <a:schemeClr val="tx1"/>
              </a:solidFill>
              <a:latin typeface="Arial Black" panose="020B0A04020102020204" pitchFamily="34" charset="0"/>
              <a:ea typeface="+mn-ea"/>
              <a:cs typeface="+mn-cs"/>
            </a:defRPr>
          </a:pPr>
          <a:endParaRPr lang="es-CO"/>
        </a:p>
      </c:txPr>
    </c:title>
    <c:autoTitleDeleted val="0"/>
    <c:plotArea>
      <c:layout>
        <c:manualLayout>
          <c:layoutTarget val="inner"/>
          <c:xMode val="edge"/>
          <c:yMode val="edge"/>
          <c:x val="0.22583333333333333"/>
          <c:y val="0.15829611111111111"/>
          <c:w val="0.53888888888888886"/>
          <c:h val="0.84170388888888892"/>
        </c:manualLayout>
      </c:layout>
      <c:doughnutChart>
        <c:varyColors val="1"/>
        <c:ser>
          <c:idx val="0"/>
          <c:order val="0"/>
          <c:spPr>
            <a:scene3d>
              <a:camera prst="orthographicFront"/>
              <a:lightRig rig="threePt" dir="t"/>
            </a:scene3d>
            <a:sp3d>
              <a:bevelT w="165100" prst="coolSlant"/>
            </a:sp3d>
          </c:spPr>
          <c:dPt>
            <c:idx val="0"/>
            <c:bubble3D val="0"/>
            <c:spPr>
              <a:solidFill>
                <a:srgbClr val="FF0000"/>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1-C980-4BF1-A0FD-C92E7FF3D04A}"/>
              </c:ext>
            </c:extLst>
          </c:dPt>
          <c:dPt>
            <c:idx val="1"/>
            <c:bubble3D val="0"/>
            <c:spPr>
              <a:solidFill>
                <a:schemeClr val="bg1">
                  <a:lumMod val="65000"/>
                </a:schemeClr>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3-C980-4BF1-A0FD-C92E7FF3D04A}"/>
              </c:ext>
            </c:extLst>
          </c:dPt>
          <c:dPt>
            <c:idx val="2"/>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5-C980-4BF1-A0FD-C92E7FF3D04A}"/>
              </c:ext>
            </c:extLst>
          </c:dPt>
          <c:val>
            <c:numRef>
              <c:f>anillos!$B$7:$B$9</c:f>
              <c:numCache>
                <c:formatCode>General</c:formatCode>
                <c:ptCount val="3"/>
                <c:pt idx="0">
                  <c:v>70.5</c:v>
                </c:pt>
                <c:pt idx="1">
                  <c:v>8.16</c:v>
                </c:pt>
                <c:pt idx="2">
                  <c:v>29.5</c:v>
                </c:pt>
              </c:numCache>
            </c:numRef>
          </c:val>
          <c:extLst xmlns:c16r2="http://schemas.microsoft.com/office/drawing/2015/06/chart">
            <c:ext xmlns:c16="http://schemas.microsoft.com/office/drawing/2014/chart" uri="{C3380CC4-5D6E-409C-BE32-E72D297353CC}">
              <c16:uniqueId val="{00000006-C980-4BF1-A0FD-C92E7FF3D04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a:pPr>
            <a:r>
              <a:rPr lang="es-CO"/>
              <a:t>No. de contratos suscritos / No. de estudios previos radicados para adelantar contratación</a:t>
            </a:r>
          </a:p>
        </c:rich>
      </c:tx>
      <c:overlay val="0"/>
    </c:title>
    <c:autoTitleDeleted val="0"/>
    <c:plotArea>
      <c:layout>
        <c:manualLayout>
          <c:layoutTarget val="inner"/>
          <c:xMode val="edge"/>
          <c:yMode val="edge"/>
          <c:x val="0.11412240898969715"/>
          <c:y val="0.21871335281590565"/>
          <c:w val="0.86603604218212593"/>
          <c:h val="0.72581610602182289"/>
        </c:manualLayout>
      </c:layout>
      <c:barChart>
        <c:barDir val="col"/>
        <c:grouping val="clustered"/>
        <c:varyColors val="0"/>
        <c:ser>
          <c:idx val="0"/>
          <c:order val="0"/>
          <c:spPr>
            <a:gradFill flip="none" rotWithShape="1">
              <a:gsLst>
                <a:gs pos="50000">
                  <a:srgbClr val="F54336"/>
                </a:gs>
                <a:gs pos="0">
                  <a:srgbClr val="A00000"/>
                </a:gs>
                <a:gs pos="100000">
                  <a:srgbClr val="C0000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invertIfNegative val="0"/>
          <c:dPt>
            <c:idx val="0"/>
            <c:invertIfNegative val="0"/>
            <c:bubble3D val="0"/>
            <c:spPr>
              <a:gradFill flip="none" rotWithShape="1">
                <a:gsLst>
                  <a:gs pos="50000">
                    <a:srgbClr val="5CD050"/>
                  </a:gs>
                  <a:gs pos="1000">
                    <a:srgbClr val="00B050"/>
                  </a:gs>
                  <a:gs pos="100000">
                    <a:srgbClr val="00B05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40E5-429C-92C2-6EB3E1D8D5F5}"/>
              </c:ext>
            </c:extLst>
          </c:dPt>
          <c:dPt>
            <c:idx val="1"/>
            <c:invertIfNegative val="0"/>
            <c:bubble3D val="0"/>
            <c:spPr>
              <a:gradFill flip="none" rotWithShape="1">
                <a:gsLst>
                  <a:gs pos="50000">
                    <a:srgbClr val="5CD050"/>
                  </a:gs>
                  <a:gs pos="1000">
                    <a:srgbClr val="00B050"/>
                  </a:gs>
                  <a:gs pos="100000">
                    <a:srgbClr val="00B05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40E5-429C-92C2-6EB3E1D8D5F5}"/>
              </c:ext>
            </c:extLst>
          </c:dPt>
          <c:dPt>
            <c:idx val="2"/>
            <c:invertIfNegative val="0"/>
            <c:bubble3D val="0"/>
            <c:extLst xmlns:c16r2="http://schemas.microsoft.com/office/drawing/2015/06/chart">
              <c:ext xmlns:c16="http://schemas.microsoft.com/office/drawing/2014/chart" uri="{C3380CC4-5D6E-409C-BE32-E72D297353CC}">
                <c16:uniqueId val="{00000004-40E5-429C-92C2-6EB3E1D8D5F5}"/>
              </c:ext>
            </c:extLst>
          </c:dPt>
          <c:dPt>
            <c:idx val="3"/>
            <c:invertIfNegative val="0"/>
            <c:bubble3D val="0"/>
            <c:spPr>
              <a:gradFill flip="none" rotWithShape="1">
                <a:gsLst>
                  <a:gs pos="50000">
                    <a:srgbClr val="5CD050"/>
                  </a:gs>
                  <a:gs pos="1000">
                    <a:srgbClr val="00B050"/>
                  </a:gs>
                  <a:gs pos="100000">
                    <a:srgbClr val="00B05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6-40E5-429C-92C2-6EB3E1D8D5F5}"/>
              </c:ext>
            </c:extLst>
          </c:dPt>
          <c:dPt>
            <c:idx val="4"/>
            <c:invertIfNegative val="0"/>
            <c:bubble3D val="0"/>
            <c:extLst xmlns:c16r2="http://schemas.microsoft.com/office/drawing/2015/06/chart">
              <c:ext xmlns:c16="http://schemas.microsoft.com/office/drawing/2014/chart" uri="{C3380CC4-5D6E-409C-BE32-E72D297353CC}">
                <c16:uniqueId val="{00000007-40E5-429C-92C2-6EB3E1D8D5F5}"/>
              </c:ext>
            </c:extLst>
          </c:dPt>
          <c:dPt>
            <c:idx val="5"/>
            <c:invertIfNegative val="0"/>
            <c:bubble3D val="0"/>
            <c:spPr>
              <a:gradFill flip="none" rotWithShape="1">
                <a:gsLst>
                  <a:gs pos="50000">
                    <a:srgbClr val="5CD050"/>
                  </a:gs>
                  <a:gs pos="1000">
                    <a:srgbClr val="00B050"/>
                  </a:gs>
                  <a:gs pos="100000">
                    <a:srgbClr val="00B05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9-40E5-429C-92C2-6EB3E1D8D5F5}"/>
              </c:ext>
            </c:extLst>
          </c:dPt>
          <c:dPt>
            <c:idx val="6"/>
            <c:invertIfNegative val="0"/>
            <c:bubble3D val="0"/>
            <c:spPr>
              <a:gradFill flip="none" rotWithShape="1">
                <a:gsLst>
                  <a:gs pos="50000">
                    <a:srgbClr val="5CD050"/>
                  </a:gs>
                  <a:gs pos="1000">
                    <a:srgbClr val="00B050"/>
                  </a:gs>
                  <a:gs pos="100000">
                    <a:srgbClr val="00B050"/>
                  </a:gs>
                </a:gsLst>
                <a:lin ang="0" scaled="1"/>
                <a:tileRect/>
              </a:gradFill>
              <a:effectLst>
                <a:outerShdw blurRad="50800" dist="38100" dir="10800000" algn="r" rotWithShape="0">
                  <a:prstClr val="black">
                    <a:alpha val="40000"/>
                  </a:prstClr>
                </a:outerShdw>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B-40E5-429C-92C2-6EB3E1D8D5F5}"/>
              </c:ext>
            </c:extLst>
          </c:dPt>
          <c:dLbls>
            <c:dLbl>
              <c:idx val="0"/>
              <c:layout>
                <c:manualLayout>
                  <c:x val="-8.818466145856409E-3"/>
                  <c:y val="-4.573542852012969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0E5-429C-92C2-6EB3E1D8D5F5}"/>
                </c:ext>
                <c:ext xmlns:c15="http://schemas.microsoft.com/office/drawing/2012/chart" uri="{CE6537A1-D6FC-4f65-9D91-7224C49458BB}"/>
              </c:extLst>
            </c:dLbl>
            <c:dLbl>
              <c:idx val="1"/>
              <c:layout>
                <c:manualLayout>
                  <c:x val="4.4092330729281941E-3"/>
                  <c:y val="-4.900224484299603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0E5-429C-92C2-6EB3E1D8D5F5}"/>
                </c:ext>
                <c:ext xmlns:c15="http://schemas.microsoft.com/office/drawing/2012/chart" uri="{CE6537A1-D6FC-4f65-9D91-7224C49458BB}"/>
              </c:extLst>
            </c:dLbl>
            <c:dLbl>
              <c:idx val="2"/>
              <c:layout>
                <c:manualLayout>
                  <c:x val="1.7636932291712776E-2"/>
                  <c:y val="-9.800448968599206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0E5-429C-92C2-6EB3E1D8D5F5}"/>
                </c:ext>
                <c:ext xmlns:c15="http://schemas.microsoft.com/office/drawing/2012/chart" uri="{CE6537A1-D6FC-4f65-9D91-7224C49458BB}"/>
              </c:extLst>
            </c:dLbl>
            <c:dLbl>
              <c:idx val="3"/>
              <c:layout>
                <c:manualLayout>
                  <c:x val="6.6138496093922916E-3"/>
                  <c:y val="-4.573542852012969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0E5-429C-92C2-6EB3E1D8D5F5}"/>
                </c:ext>
                <c:ext xmlns:c15="http://schemas.microsoft.com/office/drawing/2012/chart" uri="{CE6537A1-D6FC-4f65-9D91-7224C49458BB}"/>
              </c:extLst>
            </c:dLbl>
            <c:dLbl>
              <c:idx val="4"/>
              <c:layout>
                <c:manualLayout>
                  <c:x val="-4.4092330729281941E-3"/>
                  <c:y val="-0.4083520403583003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0E5-429C-92C2-6EB3E1D8D5F5}"/>
                </c:ext>
                <c:ext xmlns:c15="http://schemas.microsoft.com/office/drawing/2012/chart" uri="{CE6537A1-D6FC-4f65-9D91-7224C49458BB}"/>
              </c:extLst>
            </c:dLbl>
            <c:dLbl>
              <c:idx val="5"/>
              <c:layout>
                <c:manualLayout>
                  <c:x val="-2.2046165364640971E-3"/>
                  <c:y val="-4.573542852012969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0E5-429C-92C2-6EB3E1D8D5F5}"/>
                </c:ext>
                <c:ext xmlns:c15="http://schemas.microsoft.com/office/drawing/2012/chart" uri="{CE6537A1-D6FC-4f65-9D91-7224C49458BB}"/>
              </c:extLst>
            </c:dLbl>
            <c:dLbl>
              <c:idx val="6"/>
              <c:layout>
                <c:manualLayout>
                  <c:x val="-1.1023082682320485E-2"/>
                  <c:y val="-5.226906116586249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0E5-429C-92C2-6EB3E1D8D5F5}"/>
                </c:ex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a:defRPr lang="es-CO"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graficass!$N$35:$N$41</c:f>
              <c:strCache>
                <c:ptCount val="7"/>
                <c:pt idx="0">
                  <c:v>ANH</c:v>
                </c:pt>
                <c:pt idx="1">
                  <c:v>CREG</c:v>
                </c:pt>
                <c:pt idx="2">
                  <c:v>SGC</c:v>
                </c:pt>
                <c:pt idx="3">
                  <c:v>IPSE</c:v>
                </c:pt>
                <c:pt idx="4">
                  <c:v>UPME</c:v>
                </c:pt>
                <c:pt idx="5">
                  <c:v>ANM</c:v>
                </c:pt>
                <c:pt idx="6">
                  <c:v>MME</c:v>
                </c:pt>
              </c:strCache>
            </c:strRef>
          </c:cat>
          <c:val>
            <c:numRef>
              <c:f>graficass!$O$35:$O$41</c:f>
              <c:numCache>
                <c:formatCode>0.00%</c:formatCode>
                <c:ptCount val="7"/>
                <c:pt idx="0">
                  <c:v>0.75</c:v>
                </c:pt>
                <c:pt idx="1">
                  <c:v>0.75</c:v>
                </c:pt>
                <c:pt idx="2">
                  <c:v>0.67500000000000004</c:v>
                </c:pt>
                <c:pt idx="3">
                  <c:v>0.75</c:v>
                </c:pt>
                <c:pt idx="4">
                  <c:v>0.25</c:v>
                </c:pt>
                <c:pt idx="5">
                  <c:v>0.75</c:v>
                </c:pt>
                <c:pt idx="6">
                  <c:v>0.74212500000000003</c:v>
                </c:pt>
              </c:numCache>
            </c:numRef>
          </c:val>
          <c:extLst xmlns:c16r2="http://schemas.microsoft.com/office/drawing/2015/06/chart">
            <c:ext xmlns:c16="http://schemas.microsoft.com/office/drawing/2014/chart" uri="{C3380CC4-5D6E-409C-BE32-E72D297353CC}">
              <c16:uniqueId val="{0000000C-40E5-429C-92C2-6EB3E1D8D5F5}"/>
            </c:ext>
          </c:extLst>
        </c:ser>
        <c:dLbls>
          <c:showLegendKey val="0"/>
          <c:showVal val="0"/>
          <c:showCatName val="0"/>
          <c:showSerName val="0"/>
          <c:showPercent val="0"/>
          <c:showBubbleSize val="0"/>
        </c:dLbls>
        <c:gapWidth val="150"/>
        <c:axId val="425023328"/>
        <c:axId val="425024960"/>
      </c:barChart>
      <c:lineChart>
        <c:grouping val="standard"/>
        <c:varyColors val="0"/>
        <c:ser>
          <c:idx val="1"/>
          <c:order val="1"/>
          <c:spPr>
            <a:ln>
              <a:solidFill>
                <a:schemeClr val="accent1">
                  <a:lumMod val="60000"/>
                  <a:lumOff val="40000"/>
                </a:schemeClr>
              </a:solidFill>
            </a:ln>
          </c:spPr>
          <c:marker>
            <c:symbol val="none"/>
          </c:marker>
          <c:cat>
            <c:strRef>
              <c:f>graficass!$N$35:$N$41</c:f>
              <c:strCache>
                <c:ptCount val="7"/>
                <c:pt idx="0">
                  <c:v>ANH</c:v>
                </c:pt>
                <c:pt idx="1">
                  <c:v>CREG</c:v>
                </c:pt>
                <c:pt idx="2">
                  <c:v>SGC</c:v>
                </c:pt>
                <c:pt idx="3">
                  <c:v>IPSE</c:v>
                </c:pt>
                <c:pt idx="4">
                  <c:v>UPME</c:v>
                </c:pt>
                <c:pt idx="5">
                  <c:v>ANM</c:v>
                </c:pt>
                <c:pt idx="6">
                  <c:v>MME</c:v>
                </c:pt>
              </c:strCache>
            </c:strRef>
          </c:cat>
          <c:val>
            <c:numRef>
              <c:f>graficass!$P$35:$P$41</c:f>
              <c:numCache>
                <c:formatCode>0.00%</c:formatCode>
                <c:ptCount val="7"/>
                <c:pt idx="0">
                  <c:v>0.73499999999999999</c:v>
                </c:pt>
                <c:pt idx="1">
                  <c:v>0.73499999999999999</c:v>
                </c:pt>
                <c:pt idx="2">
                  <c:v>0.73499999999999999</c:v>
                </c:pt>
                <c:pt idx="3">
                  <c:v>0.73499999999999999</c:v>
                </c:pt>
                <c:pt idx="4">
                  <c:v>0.73499999999999999</c:v>
                </c:pt>
                <c:pt idx="5">
                  <c:v>0.73499999999999999</c:v>
                </c:pt>
                <c:pt idx="6">
                  <c:v>0.73499999999999999</c:v>
                </c:pt>
              </c:numCache>
            </c:numRef>
          </c:val>
          <c:smooth val="0"/>
          <c:extLst xmlns:c16r2="http://schemas.microsoft.com/office/drawing/2015/06/chart">
            <c:ext xmlns:c16="http://schemas.microsoft.com/office/drawing/2014/chart" uri="{C3380CC4-5D6E-409C-BE32-E72D297353CC}">
              <c16:uniqueId val="{0000000D-40E5-429C-92C2-6EB3E1D8D5F5}"/>
            </c:ext>
          </c:extLst>
        </c:ser>
        <c:dLbls>
          <c:showLegendKey val="0"/>
          <c:showVal val="0"/>
          <c:showCatName val="0"/>
          <c:showSerName val="0"/>
          <c:showPercent val="0"/>
          <c:showBubbleSize val="0"/>
        </c:dLbls>
        <c:marker val="1"/>
        <c:smooth val="0"/>
        <c:axId val="425023328"/>
        <c:axId val="425024960"/>
      </c:lineChart>
      <c:catAx>
        <c:axId val="425023328"/>
        <c:scaling>
          <c:orientation val="minMax"/>
        </c:scaling>
        <c:delete val="0"/>
        <c:axPos val="b"/>
        <c:numFmt formatCode="General" sourceLinked="0"/>
        <c:majorTickMark val="out"/>
        <c:minorTickMark val="none"/>
        <c:tickLblPos val="nextTo"/>
        <c:txPr>
          <a:bodyPr/>
          <a:lstStyle/>
          <a:p>
            <a:pPr algn="ctr">
              <a:defRPr lang="es-CO" sz="9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425024960"/>
        <c:crosses val="autoZero"/>
        <c:auto val="1"/>
        <c:lblAlgn val="ctr"/>
        <c:lblOffset val="100"/>
        <c:noMultiLvlLbl val="0"/>
      </c:catAx>
      <c:valAx>
        <c:axId val="425024960"/>
        <c:scaling>
          <c:orientation val="minMax"/>
          <c:max val="1"/>
        </c:scaling>
        <c:delete val="0"/>
        <c:axPos val="l"/>
        <c:majorGridlines/>
        <c:numFmt formatCode="0.00%" sourceLinked="1"/>
        <c:majorTickMark val="out"/>
        <c:minorTickMark val="none"/>
        <c:tickLblPos val="nextTo"/>
        <c:txPr>
          <a:bodyPr/>
          <a:lstStyle/>
          <a:p>
            <a:pPr>
              <a:defRPr sz="900">
                <a:latin typeface="Arial" panose="020B0604020202020204" pitchFamily="34" charset="0"/>
                <a:cs typeface="Arial" panose="020B0604020202020204" pitchFamily="34" charset="0"/>
              </a:defRPr>
            </a:pPr>
            <a:endParaRPr lang="es-CO"/>
          </a:p>
        </c:txPr>
        <c:crossAx val="425023328"/>
        <c:crosses val="autoZero"/>
        <c:crossBetween val="between"/>
        <c:minorUnit val="2.0000000000000004E-2"/>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CO" sz="1000" b="0" i="0" u="none" strike="noStrike" kern="1200" spc="0" baseline="0">
                <a:solidFill>
                  <a:schemeClr val="tx1"/>
                </a:solidFill>
                <a:latin typeface="Arial Black" panose="020B0A04020102020204" pitchFamily="34" charset="0"/>
                <a:ea typeface="+mn-ea"/>
                <a:cs typeface="+mn-cs"/>
              </a:defRPr>
            </a:pPr>
            <a:r>
              <a:rPr lang="es-CO" sz="1200" b="0" i="0" u="none" strike="noStrike" kern="1200" spc="0" baseline="0">
                <a:solidFill>
                  <a:schemeClr val="tx1"/>
                </a:solidFill>
                <a:latin typeface="Arial Black" panose="020B0A04020102020204" pitchFamily="34" charset="0"/>
                <a:ea typeface="+mn-ea"/>
                <a:cs typeface="+mn-cs"/>
              </a:rPr>
              <a:t>Cumplimiento Sector</a:t>
            </a:r>
          </a:p>
        </c:rich>
      </c:tx>
      <c:overlay val="0"/>
      <c:spPr>
        <a:noFill/>
        <a:ln>
          <a:noFill/>
        </a:ln>
        <a:effectLst/>
      </c:spPr>
      <c:txPr>
        <a:bodyPr rot="0" spcFirstLastPara="1" vertOverflow="ellipsis" vert="horz" wrap="square" anchor="ctr" anchorCtr="1"/>
        <a:lstStyle/>
        <a:p>
          <a:pPr algn="ctr" rtl="0">
            <a:defRPr lang="es-CO" sz="1000" b="0" i="0" u="none" strike="noStrike" kern="1200" spc="0" baseline="0">
              <a:solidFill>
                <a:schemeClr val="tx1"/>
              </a:solidFill>
              <a:latin typeface="Arial Black" panose="020B0A04020102020204" pitchFamily="34" charset="0"/>
              <a:ea typeface="+mn-ea"/>
              <a:cs typeface="+mn-cs"/>
            </a:defRPr>
          </a:pPr>
          <a:endParaRPr lang="es-CO"/>
        </a:p>
      </c:txPr>
    </c:title>
    <c:autoTitleDeleted val="0"/>
    <c:plotArea>
      <c:layout>
        <c:manualLayout>
          <c:layoutTarget val="inner"/>
          <c:xMode val="edge"/>
          <c:yMode val="edge"/>
          <c:x val="0.23384242028663482"/>
          <c:y val="0.17060646442264912"/>
          <c:w val="0.49520088045772692"/>
          <c:h val="0.72024599729239369"/>
        </c:manualLayout>
      </c:layout>
      <c:doughnutChart>
        <c:varyColors val="1"/>
        <c:ser>
          <c:idx val="0"/>
          <c:order val="0"/>
          <c:spPr>
            <a:scene3d>
              <a:camera prst="orthographicFront"/>
              <a:lightRig rig="threePt" dir="t"/>
            </a:scene3d>
            <a:sp3d>
              <a:bevelT w="165100" prst="coolSlant"/>
            </a:sp3d>
          </c:spPr>
          <c:dPt>
            <c:idx val="0"/>
            <c:bubble3D val="0"/>
            <c:spPr>
              <a:solidFill>
                <a:srgbClr val="FF0000"/>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1-D501-4445-93BF-19213DECC523}"/>
              </c:ext>
            </c:extLst>
          </c:dPt>
          <c:dPt>
            <c:idx val="1"/>
            <c:bubble3D val="0"/>
            <c:spPr>
              <a:solidFill>
                <a:schemeClr val="bg1">
                  <a:lumMod val="65000"/>
                </a:schemeClr>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3-D501-4445-93BF-19213DECC523}"/>
              </c:ext>
            </c:extLst>
          </c:dPt>
          <c:dPt>
            <c:idx val="2"/>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5-D501-4445-93BF-19213DECC523}"/>
              </c:ext>
            </c:extLst>
          </c:dPt>
          <c:val>
            <c:numRef>
              <c:f>anillos!$B$13:$B$15</c:f>
              <c:numCache>
                <c:formatCode>General</c:formatCode>
                <c:ptCount val="3"/>
                <c:pt idx="0">
                  <c:v>73.5</c:v>
                </c:pt>
                <c:pt idx="1">
                  <c:v>6.83</c:v>
                </c:pt>
                <c:pt idx="2">
                  <c:v>26.5</c:v>
                </c:pt>
              </c:numCache>
            </c:numRef>
          </c:val>
          <c:extLst xmlns:c16r2="http://schemas.microsoft.com/office/drawing/2015/06/chart">
            <c:ext xmlns:c16="http://schemas.microsoft.com/office/drawing/2014/chart" uri="{C3380CC4-5D6E-409C-BE32-E72D297353CC}">
              <c16:uniqueId val="{00000006-D501-4445-93BF-19213DECC523}"/>
            </c:ext>
          </c:extLst>
        </c:ser>
        <c:dLbls>
          <c:showLegendKey val="0"/>
          <c:showVal val="0"/>
          <c:showCatName val="0"/>
          <c:showSerName val="0"/>
          <c:showPercent val="0"/>
          <c:showBubbleSize val="0"/>
          <c:showLeaderLines val="1"/>
        </c:dLbls>
        <c:firstSliceAng val="0"/>
        <c:holeSize val="75"/>
      </c:doughnutChart>
      <c:spPr>
        <a:solidFill>
          <a:schemeClr val="bg1"/>
        </a:solid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s-CO" sz="1200" b="0" i="0" u="none" strike="noStrike" kern="1200" spc="0" baseline="0">
                <a:solidFill>
                  <a:schemeClr val="tx1"/>
                </a:solidFill>
                <a:latin typeface="Arial Black" panose="020B0A04020102020204" pitchFamily="34" charset="0"/>
                <a:ea typeface="+mn-ea"/>
                <a:cs typeface="+mn-cs"/>
              </a:defRPr>
            </a:pPr>
            <a:r>
              <a:rPr lang="es-CO" sz="1200" b="0" i="0" u="none" strike="noStrike" kern="1200" spc="0" baseline="0">
                <a:solidFill>
                  <a:schemeClr val="tx1"/>
                </a:solidFill>
                <a:latin typeface="Arial Black" panose="020B0A04020102020204" pitchFamily="34" charset="0"/>
                <a:ea typeface="+mn-ea"/>
                <a:cs typeface="+mn-cs"/>
              </a:rPr>
              <a:t>Cumplimiento Sector</a:t>
            </a:r>
          </a:p>
        </c:rich>
      </c:tx>
      <c:overlay val="0"/>
      <c:spPr>
        <a:noFill/>
        <a:ln>
          <a:noFill/>
        </a:ln>
        <a:effectLst/>
      </c:spPr>
      <c:txPr>
        <a:bodyPr rot="0" spcFirstLastPara="1" vertOverflow="ellipsis" vert="horz" wrap="square" anchor="ctr" anchorCtr="1"/>
        <a:lstStyle/>
        <a:p>
          <a:pPr algn="ctr" rtl="0">
            <a:defRPr lang="es-CO" sz="1200" b="0" i="0" u="none" strike="noStrike" kern="1200" spc="0" baseline="0">
              <a:solidFill>
                <a:schemeClr val="tx1"/>
              </a:solidFill>
              <a:latin typeface="Arial Black" panose="020B0A04020102020204" pitchFamily="34" charset="0"/>
              <a:ea typeface="+mn-ea"/>
              <a:cs typeface="+mn-cs"/>
            </a:defRPr>
          </a:pPr>
          <a:endParaRPr lang="es-CO"/>
        </a:p>
      </c:txPr>
    </c:title>
    <c:autoTitleDeleted val="0"/>
    <c:plotArea>
      <c:layout>
        <c:manualLayout>
          <c:layoutTarget val="inner"/>
          <c:xMode val="edge"/>
          <c:yMode val="edge"/>
          <c:x val="0.29638888888888892"/>
          <c:y val="0.15809000000000001"/>
          <c:w val="0.53184027777777787"/>
          <c:h val="0.84191000000000005"/>
        </c:manualLayout>
      </c:layout>
      <c:doughnutChart>
        <c:varyColors val="1"/>
        <c:ser>
          <c:idx val="0"/>
          <c:order val="0"/>
          <c:dPt>
            <c:idx val="0"/>
            <c:bubble3D val="0"/>
            <c:spPr>
              <a:solidFill>
                <a:srgbClr val="FF0000"/>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1-6044-4D46-B62A-6A5E63348231}"/>
              </c:ext>
            </c:extLst>
          </c:dPt>
          <c:dPt>
            <c:idx val="1"/>
            <c:bubble3D val="0"/>
            <c:spPr>
              <a:solidFill>
                <a:schemeClr val="bg1">
                  <a:lumMod val="65000"/>
                </a:schemeClr>
              </a:solidFill>
              <a:ln w="19050">
                <a:solidFill>
                  <a:schemeClr val="lt1"/>
                </a:solidFill>
              </a:ln>
              <a:effectLst/>
              <a:scene3d>
                <a:camera prst="orthographicFront"/>
                <a:lightRig rig="threePt" dir="t"/>
              </a:scene3d>
              <a:sp3d>
                <a:bevelT w="165100" prst="coolSlant"/>
              </a:sp3d>
            </c:spPr>
            <c:extLst xmlns:c16r2="http://schemas.microsoft.com/office/drawing/2015/06/chart">
              <c:ext xmlns:c16="http://schemas.microsoft.com/office/drawing/2014/chart" uri="{C3380CC4-5D6E-409C-BE32-E72D297353CC}">
                <c16:uniqueId val="{00000003-6044-4D46-B62A-6A5E63348231}"/>
              </c:ext>
            </c:extLst>
          </c:dPt>
          <c:dPt>
            <c:idx val="2"/>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5-6044-4D46-B62A-6A5E63348231}"/>
              </c:ext>
            </c:extLst>
          </c:dPt>
          <c:val>
            <c:numRef>
              <c:f>anillos!$B$18:$B$20</c:f>
              <c:numCache>
                <c:formatCode>General</c:formatCode>
                <c:ptCount val="3"/>
                <c:pt idx="0">
                  <c:v>69.75</c:v>
                </c:pt>
                <c:pt idx="1">
                  <c:v>5.76</c:v>
                </c:pt>
                <c:pt idx="2">
                  <c:v>30.25</c:v>
                </c:pt>
              </c:numCache>
            </c:numRef>
          </c:val>
          <c:extLst xmlns:c16r2="http://schemas.microsoft.com/office/drawing/2015/06/chart">
            <c:ext xmlns:c16="http://schemas.microsoft.com/office/drawing/2014/chart" uri="{C3380CC4-5D6E-409C-BE32-E72D297353CC}">
              <c16:uniqueId val="{00000006-6044-4D46-B62A-6A5E6334823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CE64C1D-B0BF-0546-A52B-40A1243BE3DD}"/>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a:extLst>
              <a:ext uri="{FF2B5EF4-FFF2-40B4-BE49-F238E27FC236}">
                <a16:creationId xmlns="" xmlns:a16="http://schemas.microsoft.com/office/drawing/2014/main" id="{EAF6C624-C69B-B34D-8190-BBBD96CCAF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posición de fecha 3">
            <a:extLst>
              <a:ext uri="{FF2B5EF4-FFF2-40B4-BE49-F238E27FC236}">
                <a16:creationId xmlns="" xmlns:a16="http://schemas.microsoft.com/office/drawing/2014/main" id="{8B49B0A2-D3AF-5340-B703-CCD2232818F8}"/>
              </a:ext>
            </a:extLst>
          </p:cNvPr>
          <p:cNvSpPr>
            <a:spLocks noGrp="1"/>
          </p:cNvSpPr>
          <p:nvPr>
            <p:ph type="dt" sz="half" idx="10"/>
          </p:nvPr>
        </p:nvSpPr>
        <p:spPr/>
        <p:txBody>
          <a:bodyPr/>
          <a:lstStyle/>
          <a:p>
            <a:fld id="{240D7A56-13A7-7947-9A54-95B5057AB496}" type="datetimeFigureOut">
              <a:rPr lang="es-CO" smtClean="0"/>
              <a:t>14/12/2018</a:t>
            </a:fld>
            <a:endParaRPr lang="es-CO"/>
          </a:p>
        </p:txBody>
      </p:sp>
      <p:sp>
        <p:nvSpPr>
          <p:cNvPr id="5" name="Marcador de posición de pie de página 4">
            <a:extLst>
              <a:ext uri="{FF2B5EF4-FFF2-40B4-BE49-F238E27FC236}">
                <a16:creationId xmlns="" xmlns:a16="http://schemas.microsoft.com/office/drawing/2014/main" id="{594E8665-3258-8149-88D8-502E903B2DA2}"/>
              </a:ext>
            </a:extLst>
          </p:cNvPr>
          <p:cNvSpPr>
            <a:spLocks noGrp="1"/>
          </p:cNvSpPr>
          <p:nvPr>
            <p:ph type="ftr" sz="quarter" idx="11"/>
          </p:nvPr>
        </p:nvSpPr>
        <p:spPr/>
        <p:txBody>
          <a:bodyPr/>
          <a:lstStyle/>
          <a:p>
            <a:endParaRPr lang="es-CO"/>
          </a:p>
        </p:txBody>
      </p:sp>
      <p:sp>
        <p:nvSpPr>
          <p:cNvPr id="6" name="Marcador de posición de número de diapositiva 5">
            <a:extLst>
              <a:ext uri="{FF2B5EF4-FFF2-40B4-BE49-F238E27FC236}">
                <a16:creationId xmlns="" xmlns:a16="http://schemas.microsoft.com/office/drawing/2014/main" id="{B506A113-F532-6D49-BEB5-B573E48C38C3}"/>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234231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DC791EC-15EA-F14C-BAE2-2277D2A195CC}"/>
              </a:ext>
            </a:extLst>
          </p:cNvPr>
          <p:cNvSpPr>
            <a:spLocks noGrp="1"/>
          </p:cNvSpPr>
          <p:nvPr>
            <p:ph type="title"/>
          </p:nvPr>
        </p:nvSpPr>
        <p:spPr/>
        <p:txBody>
          <a:bodyPr/>
          <a:lstStyle/>
          <a:p>
            <a:r>
              <a:rPr lang="es-ES" smtClean="0"/>
              <a:t>Haga clic para modificar el estilo de título del patrón</a:t>
            </a:r>
            <a:endParaRPr lang="es-CO"/>
          </a:p>
        </p:txBody>
      </p:sp>
      <p:sp>
        <p:nvSpPr>
          <p:cNvPr id="3" name="Marcador de posición de texto vertical 2">
            <a:extLst>
              <a:ext uri="{FF2B5EF4-FFF2-40B4-BE49-F238E27FC236}">
                <a16:creationId xmlns="" xmlns:a16="http://schemas.microsoft.com/office/drawing/2014/main" id="{44DFCDF4-EC9E-1E49-9161-13416921019D}"/>
              </a:ext>
            </a:extLst>
          </p:cNvPr>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posición de fecha 3">
            <a:extLst>
              <a:ext uri="{FF2B5EF4-FFF2-40B4-BE49-F238E27FC236}">
                <a16:creationId xmlns="" xmlns:a16="http://schemas.microsoft.com/office/drawing/2014/main" id="{D13179C0-EBCA-5F44-B7B9-AA4DE3E063DA}"/>
              </a:ext>
            </a:extLst>
          </p:cNvPr>
          <p:cNvSpPr>
            <a:spLocks noGrp="1"/>
          </p:cNvSpPr>
          <p:nvPr>
            <p:ph type="dt" sz="half" idx="10"/>
          </p:nvPr>
        </p:nvSpPr>
        <p:spPr/>
        <p:txBody>
          <a:bodyPr/>
          <a:lstStyle/>
          <a:p>
            <a:fld id="{240D7A56-13A7-7947-9A54-95B5057AB496}" type="datetimeFigureOut">
              <a:rPr lang="es-CO" smtClean="0"/>
              <a:t>14/12/2018</a:t>
            </a:fld>
            <a:endParaRPr lang="es-CO"/>
          </a:p>
        </p:txBody>
      </p:sp>
      <p:sp>
        <p:nvSpPr>
          <p:cNvPr id="5" name="Marcador de posición de pie de página 4">
            <a:extLst>
              <a:ext uri="{FF2B5EF4-FFF2-40B4-BE49-F238E27FC236}">
                <a16:creationId xmlns="" xmlns:a16="http://schemas.microsoft.com/office/drawing/2014/main" id="{3488E804-4DC1-864D-AB8C-BBE55E46D458}"/>
              </a:ext>
            </a:extLst>
          </p:cNvPr>
          <p:cNvSpPr>
            <a:spLocks noGrp="1"/>
          </p:cNvSpPr>
          <p:nvPr>
            <p:ph type="ftr" sz="quarter" idx="11"/>
          </p:nvPr>
        </p:nvSpPr>
        <p:spPr/>
        <p:txBody>
          <a:bodyPr/>
          <a:lstStyle/>
          <a:p>
            <a:endParaRPr lang="es-CO"/>
          </a:p>
        </p:txBody>
      </p:sp>
      <p:sp>
        <p:nvSpPr>
          <p:cNvPr id="6" name="Marcador de posición de número de diapositiva 5">
            <a:extLst>
              <a:ext uri="{FF2B5EF4-FFF2-40B4-BE49-F238E27FC236}">
                <a16:creationId xmlns="" xmlns:a16="http://schemas.microsoft.com/office/drawing/2014/main" id="{346FADB1-0F9D-BA41-913D-ECB9469894A5}"/>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417036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CF3AF676-6C94-B044-9C5B-DE8B690B57F3}"/>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posición de texto vertical 2">
            <a:extLst>
              <a:ext uri="{FF2B5EF4-FFF2-40B4-BE49-F238E27FC236}">
                <a16:creationId xmlns="" xmlns:a16="http://schemas.microsoft.com/office/drawing/2014/main" id="{7BFFF6DE-9515-284F-A454-88E32DD16178}"/>
              </a:ext>
            </a:extLst>
          </p:cNvPr>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posición de fecha 3">
            <a:extLst>
              <a:ext uri="{FF2B5EF4-FFF2-40B4-BE49-F238E27FC236}">
                <a16:creationId xmlns="" xmlns:a16="http://schemas.microsoft.com/office/drawing/2014/main" id="{8D605358-D4E5-4940-8287-BCF9FE5258DF}"/>
              </a:ext>
            </a:extLst>
          </p:cNvPr>
          <p:cNvSpPr>
            <a:spLocks noGrp="1"/>
          </p:cNvSpPr>
          <p:nvPr>
            <p:ph type="dt" sz="half" idx="10"/>
          </p:nvPr>
        </p:nvSpPr>
        <p:spPr/>
        <p:txBody>
          <a:bodyPr/>
          <a:lstStyle/>
          <a:p>
            <a:fld id="{240D7A56-13A7-7947-9A54-95B5057AB496}" type="datetimeFigureOut">
              <a:rPr lang="es-CO" smtClean="0"/>
              <a:t>14/12/2018</a:t>
            </a:fld>
            <a:endParaRPr lang="es-CO"/>
          </a:p>
        </p:txBody>
      </p:sp>
      <p:sp>
        <p:nvSpPr>
          <p:cNvPr id="5" name="Marcador de posición de pie de página 4">
            <a:extLst>
              <a:ext uri="{FF2B5EF4-FFF2-40B4-BE49-F238E27FC236}">
                <a16:creationId xmlns="" xmlns:a16="http://schemas.microsoft.com/office/drawing/2014/main" id="{CDD0792C-8A2A-3A4A-8A32-AD0E04094EDC}"/>
              </a:ext>
            </a:extLst>
          </p:cNvPr>
          <p:cNvSpPr>
            <a:spLocks noGrp="1"/>
          </p:cNvSpPr>
          <p:nvPr>
            <p:ph type="ftr" sz="quarter" idx="11"/>
          </p:nvPr>
        </p:nvSpPr>
        <p:spPr/>
        <p:txBody>
          <a:bodyPr/>
          <a:lstStyle/>
          <a:p>
            <a:endParaRPr lang="es-CO"/>
          </a:p>
        </p:txBody>
      </p:sp>
      <p:sp>
        <p:nvSpPr>
          <p:cNvPr id="6" name="Marcador de posición de número de diapositiva 5">
            <a:extLst>
              <a:ext uri="{FF2B5EF4-FFF2-40B4-BE49-F238E27FC236}">
                <a16:creationId xmlns="" xmlns:a16="http://schemas.microsoft.com/office/drawing/2014/main" id="{DFCB18CD-CC1B-C849-87DE-E219DAFA74B0}"/>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120544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9B8FA00-B2AC-1541-8227-ABFF4EFDB671}"/>
              </a:ext>
            </a:extLst>
          </p:cNvPr>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a:extLst>
              <a:ext uri="{FF2B5EF4-FFF2-40B4-BE49-F238E27FC236}">
                <a16:creationId xmlns="" xmlns:a16="http://schemas.microsoft.com/office/drawing/2014/main" id="{D2E51DE6-69B3-CF4D-A223-E98C05804C78}"/>
              </a:ext>
            </a:extLst>
          </p:cNvPr>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posición de fecha 3">
            <a:extLst>
              <a:ext uri="{FF2B5EF4-FFF2-40B4-BE49-F238E27FC236}">
                <a16:creationId xmlns="" xmlns:a16="http://schemas.microsoft.com/office/drawing/2014/main" id="{AE1D6ADC-093F-514C-8666-528EEDBBAA71}"/>
              </a:ext>
            </a:extLst>
          </p:cNvPr>
          <p:cNvSpPr>
            <a:spLocks noGrp="1"/>
          </p:cNvSpPr>
          <p:nvPr>
            <p:ph type="dt" sz="half" idx="10"/>
          </p:nvPr>
        </p:nvSpPr>
        <p:spPr/>
        <p:txBody>
          <a:bodyPr/>
          <a:lstStyle/>
          <a:p>
            <a:fld id="{240D7A56-13A7-7947-9A54-95B5057AB496}" type="datetimeFigureOut">
              <a:rPr lang="es-CO" smtClean="0"/>
              <a:t>14/12/2018</a:t>
            </a:fld>
            <a:endParaRPr lang="es-CO"/>
          </a:p>
        </p:txBody>
      </p:sp>
      <p:sp>
        <p:nvSpPr>
          <p:cNvPr id="5" name="Marcador de posición de pie de página 4">
            <a:extLst>
              <a:ext uri="{FF2B5EF4-FFF2-40B4-BE49-F238E27FC236}">
                <a16:creationId xmlns="" xmlns:a16="http://schemas.microsoft.com/office/drawing/2014/main" id="{813377BF-1FF5-1F46-8BE7-8F9C2F9FDECA}"/>
              </a:ext>
            </a:extLst>
          </p:cNvPr>
          <p:cNvSpPr>
            <a:spLocks noGrp="1"/>
          </p:cNvSpPr>
          <p:nvPr>
            <p:ph type="ftr" sz="quarter" idx="11"/>
          </p:nvPr>
        </p:nvSpPr>
        <p:spPr/>
        <p:txBody>
          <a:bodyPr/>
          <a:lstStyle/>
          <a:p>
            <a:endParaRPr lang="es-CO"/>
          </a:p>
        </p:txBody>
      </p:sp>
      <p:sp>
        <p:nvSpPr>
          <p:cNvPr id="6" name="Marcador de posición de número de diapositiva 5">
            <a:extLst>
              <a:ext uri="{FF2B5EF4-FFF2-40B4-BE49-F238E27FC236}">
                <a16:creationId xmlns="" xmlns:a16="http://schemas.microsoft.com/office/drawing/2014/main" id="{027F560B-BBB9-604C-9E7A-C4CCE2C7CAE5}"/>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71435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D7470EE-8CED-864E-BCB8-B4419012A4E4}"/>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posición de texto 2">
            <a:extLst>
              <a:ext uri="{FF2B5EF4-FFF2-40B4-BE49-F238E27FC236}">
                <a16:creationId xmlns="" xmlns:a16="http://schemas.microsoft.com/office/drawing/2014/main" id="{5F8E4B2B-24BB-1649-8122-8F0E3EED23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posición de fecha 3">
            <a:extLst>
              <a:ext uri="{FF2B5EF4-FFF2-40B4-BE49-F238E27FC236}">
                <a16:creationId xmlns="" xmlns:a16="http://schemas.microsoft.com/office/drawing/2014/main" id="{57473973-8926-564F-A0FE-290DBF8F0093}"/>
              </a:ext>
            </a:extLst>
          </p:cNvPr>
          <p:cNvSpPr>
            <a:spLocks noGrp="1"/>
          </p:cNvSpPr>
          <p:nvPr>
            <p:ph type="dt" sz="half" idx="10"/>
          </p:nvPr>
        </p:nvSpPr>
        <p:spPr/>
        <p:txBody>
          <a:bodyPr/>
          <a:lstStyle/>
          <a:p>
            <a:fld id="{240D7A56-13A7-7947-9A54-95B5057AB496}" type="datetimeFigureOut">
              <a:rPr lang="es-CO" smtClean="0"/>
              <a:t>14/12/2018</a:t>
            </a:fld>
            <a:endParaRPr lang="es-CO"/>
          </a:p>
        </p:txBody>
      </p:sp>
      <p:sp>
        <p:nvSpPr>
          <p:cNvPr id="5" name="Marcador de posición de pie de página 4">
            <a:extLst>
              <a:ext uri="{FF2B5EF4-FFF2-40B4-BE49-F238E27FC236}">
                <a16:creationId xmlns="" xmlns:a16="http://schemas.microsoft.com/office/drawing/2014/main" id="{3E5F805F-4CF5-3040-A672-A0E010559CE6}"/>
              </a:ext>
            </a:extLst>
          </p:cNvPr>
          <p:cNvSpPr>
            <a:spLocks noGrp="1"/>
          </p:cNvSpPr>
          <p:nvPr>
            <p:ph type="ftr" sz="quarter" idx="11"/>
          </p:nvPr>
        </p:nvSpPr>
        <p:spPr/>
        <p:txBody>
          <a:bodyPr/>
          <a:lstStyle/>
          <a:p>
            <a:endParaRPr lang="es-CO"/>
          </a:p>
        </p:txBody>
      </p:sp>
      <p:sp>
        <p:nvSpPr>
          <p:cNvPr id="6" name="Marcador de posición de número de diapositiva 5">
            <a:extLst>
              <a:ext uri="{FF2B5EF4-FFF2-40B4-BE49-F238E27FC236}">
                <a16:creationId xmlns="" xmlns:a16="http://schemas.microsoft.com/office/drawing/2014/main" id="{6803A2DF-7A80-F341-A4AE-10D7AF0BAD73}"/>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47639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196C152-6441-F943-8550-F826A06A69D4}"/>
              </a:ext>
            </a:extLst>
          </p:cNvPr>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a:extLst>
              <a:ext uri="{FF2B5EF4-FFF2-40B4-BE49-F238E27FC236}">
                <a16:creationId xmlns="" xmlns:a16="http://schemas.microsoft.com/office/drawing/2014/main" id="{24D84F57-E1C0-EC45-AE3A-DF321C12DC0B}"/>
              </a:ext>
            </a:extLst>
          </p:cNvPr>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a:extLst>
              <a:ext uri="{FF2B5EF4-FFF2-40B4-BE49-F238E27FC236}">
                <a16:creationId xmlns="" xmlns:a16="http://schemas.microsoft.com/office/drawing/2014/main" id="{5003D9DA-8CED-E146-A090-07B1CC8C62D3}"/>
              </a:ext>
            </a:extLst>
          </p:cNvPr>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posición de fecha 4">
            <a:extLst>
              <a:ext uri="{FF2B5EF4-FFF2-40B4-BE49-F238E27FC236}">
                <a16:creationId xmlns="" xmlns:a16="http://schemas.microsoft.com/office/drawing/2014/main" id="{CAF67F41-5E48-D84B-994A-E2ABE91216B7}"/>
              </a:ext>
            </a:extLst>
          </p:cNvPr>
          <p:cNvSpPr>
            <a:spLocks noGrp="1"/>
          </p:cNvSpPr>
          <p:nvPr>
            <p:ph type="dt" sz="half" idx="10"/>
          </p:nvPr>
        </p:nvSpPr>
        <p:spPr/>
        <p:txBody>
          <a:bodyPr/>
          <a:lstStyle/>
          <a:p>
            <a:fld id="{240D7A56-13A7-7947-9A54-95B5057AB496}" type="datetimeFigureOut">
              <a:rPr lang="es-CO" smtClean="0"/>
              <a:t>14/12/2018</a:t>
            </a:fld>
            <a:endParaRPr lang="es-CO"/>
          </a:p>
        </p:txBody>
      </p:sp>
      <p:sp>
        <p:nvSpPr>
          <p:cNvPr id="6" name="Marcador de posición de pie de página 5">
            <a:extLst>
              <a:ext uri="{FF2B5EF4-FFF2-40B4-BE49-F238E27FC236}">
                <a16:creationId xmlns="" xmlns:a16="http://schemas.microsoft.com/office/drawing/2014/main" id="{47B71D09-821F-1C45-8A3A-1EB0456BA6F5}"/>
              </a:ext>
            </a:extLst>
          </p:cNvPr>
          <p:cNvSpPr>
            <a:spLocks noGrp="1"/>
          </p:cNvSpPr>
          <p:nvPr>
            <p:ph type="ftr" sz="quarter" idx="11"/>
          </p:nvPr>
        </p:nvSpPr>
        <p:spPr/>
        <p:txBody>
          <a:bodyPr/>
          <a:lstStyle/>
          <a:p>
            <a:endParaRPr lang="es-CO"/>
          </a:p>
        </p:txBody>
      </p:sp>
      <p:sp>
        <p:nvSpPr>
          <p:cNvPr id="7" name="Marcador de posición de número de diapositiva 6">
            <a:extLst>
              <a:ext uri="{FF2B5EF4-FFF2-40B4-BE49-F238E27FC236}">
                <a16:creationId xmlns="" xmlns:a16="http://schemas.microsoft.com/office/drawing/2014/main" id="{7E08DCCF-8153-534C-9DD8-52B7059A431C}"/>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165107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374CEB2-FB6F-3146-A811-6637DAF8D798}"/>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posición de texto 2">
            <a:extLst>
              <a:ext uri="{FF2B5EF4-FFF2-40B4-BE49-F238E27FC236}">
                <a16:creationId xmlns="" xmlns:a16="http://schemas.microsoft.com/office/drawing/2014/main" id="{F77A15CB-DAAA-D345-8199-8AD0AFD61D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a:extLst>
              <a:ext uri="{FF2B5EF4-FFF2-40B4-BE49-F238E27FC236}">
                <a16:creationId xmlns="" xmlns:a16="http://schemas.microsoft.com/office/drawing/2014/main" id="{38BD24C4-F647-8E48-9F95-ECA3418148EA}"/>
              </a:ext>
            </a:extLst>
          </p:cNvPr>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posición de texto 4">
            <a:extLst>
              <a:ext uri="{FF2B5EF4-FFF2-40B4-BE49-F238E27FC236}">
                <a16:creationId xmlns="" xmlns:a16="http://schemas.microsoft.com/office/drawing/2014/main" id="{EF067559-3459-1C4C-8EDF-21C8F49E3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a:extLst>
              <a:ext uri="{FF2B5EF4-FFF2-40B4-BE49-F238E27FC236}">
                <a16:creationId xmlns="" xmlns:a16="http://schemas.microsoft.com/office/drawing/2014/main" id="{B85C9FB4-F55E-4747-AC3D-8A7810D52620}"/>
              </a:ext>
            </a:extLst>
          </p:cNvPr>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posición de fecha 6">
            <a:extLst>
              <a:ext uri="{FF2B5EF4-FFF2-40B4-BE49-F238E27FC236}">
                <a16:creationId xmlns="" xmlns:a16="http://schemas.microsoft.com/office/drawing/2014/main" id="{05D469E3-113B-F44B-881F-DBFC48E4B1B9}"/>
              </a:ext>
            </a:extLst>
          </p:cNvPr>
          <p:cNvSpPr>
            <a:spLocks noGrp="1"/>
          </p:cNvSpPr>
          <p:nvPr>
            <p:ph type="dt" sz="half" idx="10"/>
          </p:nvPr>
        </p:nvSpPr>
        <p:spPr/>
        <p:txBody>
          <a:bodyPr/>
          <a:lstStyle/>
          <a:p>
            <a:fld id="{240D7A56-13A7-7947-9A54-95B5057AB496}" type="datetimeFigureOut">
              <a:rPr lang="es-CO" smtClean="0"/>
              <a:t>14/12/2018</a:t>
            </a:fld>
            <a:endParaRPr lang="es-CO"/>
          </a:p>
        </p:txBody>
      </p:sp>
      <p:sp>
        <p:nvSpPr>
          <p:cNvPr id="8" name="Marcador de posición de pie de página 7">
            <a:extLst>
              <a:ext uri="{FF2B5EF4-FFF2-40B4-BE49-F238E27FC236}">
                <a16:creationId xmlns="" xmlns:a16="http://schemas.microsoft.com/office/drawing/2014/main" id="{401A5B35-6F73-594D-917C-B985EF6F2368}"/>
              </a:ext>
            </a:extLst>
          </p:cNvPr>
          <p:cNvSpPr>
            <a:spLocks noGrp="1"/>
          </p:cNvSpPr>
          <p:nvPr>
            <p:ph type="ftr" sz="quarter" idx="11"/>
          </p:nvPr>
        </p:nvSpPr>
        <p:spPr/>
        <p:txBody>
          <a:bodyPr/>
          <a:lstStyle/>
          <a:p>
            <a:endParaRPr lang="es-CO"/>
          </a:p>
        </p:txBody>
      </p:sp>
      <p:sp>
        <p:nvSpPr>
          <p:cNvPr id="9" name="Marcador de posición de número de diapositiva 8">
            <a:extLst>
              <a:ext uri="{FF2B5EF4-FFF2-40B4-BE49-F238E27FC236}">
                <a16:creationId xmlns="" xmlns:a16="http://schemas.microsoft.com/office/drawing/2014/main" id="{13DA9805-1842-EC4E-A286-68B3D6713199}"/>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70096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B7CC0D5-0BBF-8941-9055-33174A312984}"/>
              </a:ext>
            </a:extLst>
          </p:cNvPr>
          <p:cNvSpPr>
            <a:spLocks noGrp="1"/>
          </p:cNvSpPr>
          <p:nvPr>
            <p:ph type="title"/>
          </p:nvPr>
        </p:nvSpPr>
        <p:spPr/>
        <p:txBody>
          <a:bodyPr/>
          <a:lstStyle/>
          <a:p>
            <a:r>
              <a:rPr lang="es-ES" smtClean="0"/>
              <a:t>Haga clic para modificar el estilo de título del patrón</a:t>
            </a:r>
            <a:endParaRPr lang="es-CO"/>
          </a:p>
        </p:txBody>
      </p:sp>
      <p:sp>
        <p:nvSpPr>
          <p:cNvPr id="3" name="Marcador de posición de fecha 2">
            <a:extLst>
              <a:ext uri="{FF2B5EF4-FFF2-40B4-BE49-F238E27FC236}">
                <a16:creationId xmlns="" xmlns:a16="http://schemas.microsoft.com/office/drawing/2014/main" id="{76428774-DB02-0347-9781-18687ED7CED0}"/>
              </a:ext>
            </a:extLst>
          </p:cNvPr>
          <p:cNvSpPr>
            <a:spLocks noGrp="1"/>
          </p:cNvSpPr>
          <p:nvPr>
            <p:ph type="dt" sz="half" idx="10"/>
          </p:nvPr>
        </p:nvSpPr>
        <p:spPr/>
        <p:txBody>
          <a:bodyPr/>
          <a:lstStyle/>
          <a:p>
            <a:fld id="{240D7A56-13A7-7947-9A54-95B5057AB496}" type="datetimeFigureOut">
              <a:rPr lang="es-CO" smtClean="0"/>
              <a:t>14/12/2018</a:t>
            </a:fld>
            <a:endParaRPr lang="es-CO"/>
          </a:p>
        </p:txBody>
      </p:sp>
      <p:sp>
        <p:nvSpPr>
          <p:cNvPr id="4" name="Marcador de posición de pie de página 3">
            <a:extLst>
              <a:ext uri="{FF2B5EF4-FFF2-40B4-BE49-F238E27FC236}">
                <a16:creationId xmlns="" xmlns:a16="http://schemas.microsoft.com/office/drawing/2014/main" id="{B9791307-DAEF-0F4B-9ACE-5ECDD57FD1CB}"/>
              </a:ext>
            </a:extLst>
          </p:cNvPr>
          <p:cNvSpPr>
            <a:spLocks noGrp="1"/>
          </p:cNvSpPr>
          <p:nvPr>
            <p:ph type="ftr" sz="quarter" idx="11"/>
          </p:nvPr>
        </p:nvSpPr>
        <p:spPr/>
        <p:txBody>
          <a:bodyPr/>
          <a:lstStyle/>
          <a:p>
            <a:endParaRPr lang="es-CO"/>
          </a:p>
        </p:txBody>
      </p:sp>
      <p:sp>
        <p:nvSpPr>
          <p:cNvPr id="5" name="Marcador de posición de número de diapositiva 4">
            <a:extLst>
              <a:ext uri="{FF2B5EF4-FFF2-40B4-BE49-F238E27FC236}">
                <a16:creationId xmlns="" xmlns:a16="http://schemas.microsoft.com/office/drawing/2014/main" id="{77036F0E-1CF6-F642-B1CA-1ABB4A93D64F}"/>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388501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a:extLst>
              <a:ext uri="{FF2B5EF4-FFF2-40B4-BE49-F238E27FC236}">
                <a16:creationId xmlns="" xmlns:a16="http://schemas.microsoft.com/office/drawing/2014/main" id="{2AF4ED35-01CD-1F4B-99B4-72227A576E8E}"/>
              </a:ext>
            </a:extLst>
          </p:cNvPr>
          <p:cNvSpPr>
            <a:spLocks noGrp="1"/>
          </p:cNvSpPr>
          <p:nvPr>
            <p:ph type="dt" sz="half" idx="10"/>
          </p:nvPr>
        </p:nvSpPr>
        <p:spPr/>
        <p:txBody>
          <a:bodyPr/>
          <a:lstStyle/>
          <a:p>
            <a:fld id="{240D7A56-13A7-7947-9A54-95B5057AB496}" type="datetimeFigureOut">
              <a:rPr lang="es-CO" smtClean="0"/>
              <a:t>14/12/2018</a:t>
            </a:fld>
            <a:endParaRPr lang="es-CO"/>
          </a:p>
        </p:txBody>
      </p:sp>
      <p:sp>
        <p:nvSpPr>
          <p:cNvPr id="3" name="Marcador de posición de pie de página 2">
            <a:extLst>
              <a:ext uri="{FF2B5EF4-FFF2-40B4-BE49-F238E27FC236}">
                <a16:creationId xmlns="" xmlns:a16="http://schemas.microsoft.com/office/drawing/2014/main" id="{44321C4E-DF21-9645-B652-BD8BFF2288C3}"/>
              </a:ext>
            </a:extLst>
          </p:cNvPr>
          <p:cNvSpPr>
            <a:spLocks noGrp="1"/>
          </p:cNvSpPr>
          <p:nvPr>
            <p:ph type="ftr" sz="quarter" idx="11"/>
          </p:nvPr>
        </p:nvSpPr>
        <p:spPr/>
        <p:txBody>
          <a:bodyPr/>
          <a:lstStyle/>
          <a:p>
            <a:endParaRPr lang="es-CO"/>
          </a:p>
        </p:txBody>
      </p:sp>
      <p:sp>
        <p:nvSpPr>
          <p:cNvPr id="4" name="Marcador de posición de número de diapositiva 3">
            <a:extLst>
              <a:ext uri="{FF2B5EF4-FFF2-40B4-BE49-F238E27FC236}">
                <a16:creationId xmlns="" xmlns:a16="http://schemas.microsoft.com/office/drawing/2014/main" id="{C88E3E36-8382-E648-B809-CDFBACAA7EFA}"/>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181317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descrip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28E2B6A-C032-9543-954D-73F6B286C7C0}"/>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a:extLst>
              <a:ext uri="{FF2B5EF4-FFF2-40B4-BE49-F238E27FC236}">
                <a16:creationId xmlns="" xmlns:a16="http://schemas.microsoft.com/office/drawing/2014/main" id="{B2F37D7F-1446-2D4B-AF03-A4CCEDCF2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posición de texto 3">
            <a:extLst>
              <a:ext uri="{FF2B5EF4-FFF2-40B4-BE49-F238E27FC236}">
                <a16:creationId xmlns="" xmlns:a16="http://schemas.microsoft.com/office/drawing/2014/main" id="{6FF5F6B4-2B28-824A-9467-9BE9E1ED2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posición de fecha 4">
            <a:extLst>
              <a:ext uri="{FF2B5EF4-FFF2-40B4-BE49-F238E27FC236}">
                <a16:creationId xmlns="" xmlns:a16="http://schemas.microsoft.com/office/drawing/2014/main" id="{0CEAC5AA-AE87-3144-9BCA-2CDFB772801B}"/>
              </a:ext>
            </a:extLst>
          </p:cNvPr>
          <p:cNvSpPr>
            <a:spLocks noGrp="1"/>
          </p:cNvSpPr>
          <p:nvPr>
            <p:ph type="dt" sz="half" idx="10"/>
          </p:nvPr>
        </p:nvSpPr>
        <p:spPr/>
        <p:txBody>
          <a:bodyPr/>
          <a:lstStyle/>
          <a:p>
            <a:fld id="{240D7A56-13A7-7947-9A54-95B5057AB496}" type="datetimeFigureOut">
              <a:rPr lang="es-CO" smtClean="0"/>
              <a:t>14/12/2018</a:t>
            </a:fld>
            <a:endParaRPr lang="es-CO"/>
          </a:p>
        </p:txBody>
      </p:sp>
      <p:sp>
        <p:nvSpPr>
          <p:cNvPr id="6" name="Marcador de posición de pie de página 5">
            <a:extLst>
              <a:ext uri="{FF2B5EF4-FFF2-40B4-BE49-F238E27FC236}">
                <a16:creationId xmlns="" xmlns:a16="http://schemas.microsoft.com/office/drawing/2014/main" id="{4ACC3E18-0516-F446-844A-DDC4B6D43441}"/>
              </a:ext>
            </a:extLst>
          </p:cNvPr>
          <p:cNvSpPr>
            <a:spLocks noGrp="1"/>
          </p:cNvSpPr>
          <p:nvPr>
            <p:ph type="ftr" sz="quarter" idx="11"/>
          </p:nvPr>
        </p:nvSpPr>
        <p:spPr/>
        <p:txBody>
          <a:bodyPr/>
          <a:lstStyle/>
          <a:p>
            <a:endParaRPr lang="es-CO"/>
          </a:p>
        </p:txBody>
      </p:sp>
      <p:sp>
        <p:nvSpPr>
          <p:cNvPr id="7" name="Marcador de posición de número de diapositiva 6">
            <a:extLst>
              <a:ext uri="{FF2B5EF4-FFF2-40B4-BE49-F238E27FC236}">
                <a16:creationId xmlns="" xmlns:a16="http://schemas.microsoft.com/office/drawing/2014/main" id="{3097D6EE-38FA-9746-AECD-B7CD1F393206}"/>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3943419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descrip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D73B95D-F898-414F-AF92-ADADF19BD978}"/>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a:extLst>
              <a:ext uri="{FF2B5EF4-FFF2-40B4-BE49-F238E27FC236}">
                <a16:creationId xmlns="" xmlns:a16="http://schemas.microsoft.com/office/drawing/2014/main" id="{FE7021D4-DAEE-C44D-A9B3-125CA7091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Marcador de posición de texto 3">
            <a:extLst>
              <a:ext uri="{FF2B5EF4-FFF2-40B4-BE49-F238E27FC236}">
                <a16:creationId xmlns="" xmlns:a16="http://schemas.microsoft.com/office/drawing/2014/main" id="{CCB3A223-71E7-E448-B4BD-F525D70DE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posición de fecha 4">
            <a:extLst>
              <a:ext uri="{FF2B5EF4-FFF2-40B4-BE49-F238E27FC236}">
                <a16:creationId xmlns="" xmlns:a16="http://schemas.microsoft.com/office/drawing/2014/main" id="{1280F6EB-45D4-1C4F-A274-0908F5324E5A}"/>
              </a:ext>
            </a:extLst>
          </p:cNvPr>
          <p:cNvSpPr>
            <a:spLocks noGrp="1"/>
          </p:cNvSpPr>
          <p:nvPr>
            <p:ph type="dt" sz="half" idx="10"/>
          </p:nvPr>
        </p:nvSpPr>
        <p:spPr/>
        <p:txBody>
          <a:bodyPr/>
          <a:lstStyle/>
          <a:p>
            <a:fld id="{240D7A56-13A7-7947-9A54-95B5057AB496}" type="datetimeFigureOut">
              <a:rPr lang="es-CO" smtClean="0"/>
              <a:t>14/12/2018</a:t>
            </a:fld>
            <a:endParaRPr lang="es-CO"/>
          </a:p>
        </p:txBody>
      </p:sp>
      <p:sp>
        <p:nvSpPr>
          <p:cNvPr id="6" name="Marcador de posición de pie de página 5">
            <a:extLst>
              <a:ext uri="{FF2B5EF4-FFF2-40B4-BE49-F238E27FC236}">
                <a16:creationId xmlns="" xmlns:a16="http://schemas.microsoft.com/office/drawing/2014/main" id="{12E42ADC-3166-2340-8611-6B3BA9ED99FD}"/>
              </a:ext>
            </a:extLst>
          </p:cNvPr>
          <p:cNvSpPr>
            <a:spLocks noGrp="1"/>
          </p:cNvSpPr>
          <p:nvPr>
            <p:ph type="ftr" sz="quarter" idx="11"/>
          </p:nvPr>
        </p:nvSpPr>
        <p:spPr/>
        <p:txBody>
          <a:bodyPr/>
          <a:lstStyle/>
          <a:p>
            <a:endParaRPr lang="es-CO"/>
          </a:p>
        </p:txBody>
      </p:sp>
      <p:sp>
        <p:nvSpPr>
          <p:cNvPr id="7" name="Marcador de posición de número de diapositiva 6">
            <a:extLst>
              <a:ext uri="{FF2B5EF4-FFF2-40B4-BE49-F238E27FC236}">
                <a16:creationId xmlns="" xmlns:a16="http://schemas.microsoft.com/office/drawing/2014/main" id="{8901450A-A064-9B41-8CF9-9FF31E9D62C5}"/>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40599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 xmlns:a16="http://schemas.microsoft.com/office/drawing/2014/main" id="{6D708BC1-C14F-5247-B31A-146EFEFF26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posición de texto 2">
            <a:extLst>
              <a:ext uri="{FF2B5EF4-FFF2-40B4-BE49-F238E27FC236}">
                <a16:creationId xmlns="" xmlns:a16="http://schemas.microsoft.com/office/drawing/2014/main" id="{1C97252B-BFE9-E742-BAA1-8E82FE52E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posición de fecha 3">
            <a:extLst>
              <a:ext uri="{FF2B5EF4-FFF2-40B4-BE49-F238E27FC236}">
                <a16:creationId xmlns="" xmlns:a16="http://schemas.microsoft.com/office/drawing/2014/main" id="{C878C8EE-18D8-1647-AC87-205BE1BDDA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D7A56-13A7-7947-9A54-95B5057AB496}" type="datetimeFigureOut">
              <a:rPr lang="es-CO" smtClean="0"/>
              <a:t>14/12/2018</a:t>
            </a:fld>
            <a:endParaRPr lang="es-CO"/>
          </a:p>
        </p:txBody>
      </p:sp>
      <p:sp>
        <p:nvSpPr>
          <p:cNvPr id="5" name="Marcador de posición de pie de página 4">
            <a:extLst>
              <a:ext uri="{FF2B5EF4-FFF2-40B4-BE49-F238E27FC236}">
                <a16:creationId xmlns="" xmlns:a16="http://schemas.microsoft.com/office/drawing/2014/main" id="{FB6F9F43-F65A-F846-885A-7C706604A6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posición de número de diapositiva 5">
            <a:extLst>
              <a:ext uri="{FF2B5EF4-FFF2-40B4-BE49-F238E27FC236}">
                <a16:creationId xmlns="" xmlns:a16="http://schemas.microsoft.com/office/drawing/2014/main" id="{97964730-8E36-5840-B948-A3876DC3A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536F1-9366-4647-99DC-650D6163A95D}" type="slidenum">
              <a:rPr lang="es-CO" smtClean="0"/>
              <a:t>‹Nº›</a:t>
            </a:fld>
            <a:endParaRPr lang="es-CO"/>
          </a:p>
        </p:txBody>
      </p:sp>
    </p:spTree>
    <p:extLst>
      <p:ext uri="{BB962C8B-B14F-4D97-AF65-F5344CB8AC3E}">
        <p14:creationId xmlns:p14="http://schemas.microsoft.com/office/powerpoint/2010/main" val="950085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chart" Target="../charts/chart6.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chart" Target="../charts/chart8.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chart" Target="../charts/chart10.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62EF7A5-F30D-5F48-A9BA-965D8D46AB97}"/>
              </a:ext>
            </a:extLst>
          </p:cNvPr>
          <p:cNvSpPr>
            <a:spLocks noGrp="1"/>
          </p:cNvSpPr>
          <p:nvPr>
            <p:ph type="ctrTitle"/>
          </p:nvPr>
        </p:nvSpPr>
        <p:spPr>
          <a:xfrm>
            <a:off x="5743759" y="3946991"/>
            <a:ext cx="5217458" cy="1304645"/>
          </a:xfrm>
        </p:spPr>
        <p:txBody>
          <a:bodyPr>
            <a:normAutofit/>
          </a:bodyPr>
          <a:lstStyle/>
          <a:p>
            <a:r>
              <a:rPr lang="es-CO" sz="2000" b="1" dirty="0" smtClean="0">
                <a:solidFill>
                  <a:schemeClr val="bg1"/>
                </a:solidFill>
                <a:latin typeface="+mn-lt"/>
              </a:rPr>
              <a:t>Resultados presentados en: Comité </a:t>
            </a:r>
            <a:r>
              <a:rPr lang="es-CO" sz="2000" b="1" dirty="0" smtClean="0">
                <a:solidFill>
                  <a:schemeClr val="bg1"/>
                </a:solidFill>
                <a:latin typeface="+mn-lt"/>
              </a:rPr>
              <a:t>Institucional de Gestión y </a:t>
            </a:r>
            <a:r>
              <a:rPr lang="es-CO" sz="2000" b="1" dirty="0" smtClean="0">
                <a:solidFill>
                  <a:schemeClr val="bg1"/>
                </a:solidFill>
                <a:latin typeface="+mn-lt"/>
              </a:rPr>
              <a:t>Desempeño</a:t>
            </a:r>
            <a:br>
              <a:rPr lang="es-CO" sz="2000" b="1" dirty="0" smtClean="0">
                <a:solidFill>
                  <a:schemeClr val="bg1"/>
                </a:solidFill>
                <a:latin typeface="+mn-lt"/>
              </a:rPr>
            </a:br>
            <a:r>
              <a:rPr lang="es-CO" sz="2000" b="1" dirty="0" smtClean="0">
                <a:solidFill>
                  <a:schemeClr val="bg1"/>
                </a:solidFill>
                <a:latin typeface="+mn-lt"/>
              </a:rPr>
              <a:t>Sesión 5  -</a:t>
            </a:r>
            <a:r>
              <a:rPr lang="es-CO" sz="2000" b="1" dirty="0" smtClean="0">
                <a:solidFill>
                  <a:schemeClr val="bg1"/>
                </a:solidFill>
                <a:latin typeface="+mn-lt"/>
              </a:rPr>
              <a:t>Noviembre 29 de 2018</a:t>
            </a:r>
            <a:endParaRPr lang="es-CO" sz="2000" b="1" dirty="0">
              <a:solidFill>
                <a:schemeClr val="bg1"/>
              </a:solidFill>
              <a:latin typeface="+mn-lt"/>
            </a:endParaRPr>
          </a:p>
        </p:txBody>
      </p:sp>
      <p:sp>
        <p:nvSpPr>
          <p:cNvPr id="4" name="Título 1">
            <a:extLst>
              <a:ext uri="{FF2B5EF4-FFF2-40B4-BE49-F238E27FC236}">
                <a16:creationId xmlns="" xmlns:a16="http://schemas.microsoft.com/office/drawing/2014/main" id="{762EF7A5-F30D-5F48-A9BA-965D8D46AB97}"/>
              </a:ext>
            </a:extLst>
          </p:cNvPr>
          <p:cNvSpPr txBox="1">
            <a:spLocks/>
          </p:cNvSpPr>
          <p:nvPr/>
        </p:nvSpPr>
        <p:spPr>
          <a:xfrm>
            <a:off x="526301" y="2311262"/>
            <a:ext cx="5217458" cy="13046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b="1" dirty="0" smtClean="0">
                <a:solidFill>
                  <a:schemeClr val="bg1"/>
                </a:solidFill>
                <a:latin typeface="+mn-lt"/>
              </a:rPr>
              <a:t>Modelo Integrado de Gestión y Planeación </a:t>
            </a:r>
          </a:p>
          <a:p>
            <a:r>
              <a:rPr lang="es-CO" sz="3200" b="1" dirty="0" smtClean="0">
                <a:solidFill>
                  <a:schemeClr val="bg1"/>
                </a:solidFill>
                <a:latin typeface="+mn-lt"/>
              </a:rPr>
              <a:t>Avance III Trimestre 2018</a:t>
            </a:r>
            <a:endParaRPr lang="es-CO" sz="3200" b="1" dirty="0">
              <a:solidFill>
                <a:schemeClr val="bg1"/>
              </a:solidFill>
              <a:latin typeface="+mn-lt"/>
            </a:endParaRPr>
          </a:p>
        </p:txBody>
      </p:sp>
    </p:spTree>
    <p:extLst>
      <p:ext uri="{BB962C8B-B14F-4D97-AF65-F5344CB8AC3E}">
        <p14:creationId xmlns:p14="http://schemas.microsoft.com/office/powerpoint/2010/main" val="1764197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11606" y="68095"/>
            <a:ext cx="9347200" cy="1003308"/>
          </a:xfrm>
        </p:spPr>
        <p:txBody>
          <a:bodyPr>
            <a:normAutofit fontScale="90000"/>
          </a:bodyPr>
          <a:lstStyle/>
          <a:p>
            <a:pPr algn="r"/>
            <a:r>
              <a:rPr lang="es-ES" sz="4000" b="1" dirty="0" smtClean="0">
                <a:solidFill>
                  <a:schemeClr val="bg1"/>
                </a:solidFill>
              </a:rPr>
              <a:t>Política 2: Transparencia, participación   y servicio al ciudadano </a:t>
            </a:r>
            <a:endParaRPr lang="es-ES_tradnl" sz="4000" b="1" dirty="0">
              <a:solidFill>
                <a:schemeClr val="bg1"/>
              </a:solidFill>
            </a:endParaRPr>
          </a:p>
        </p:txBody>
      </p:sp>
      <p:sp>
        <p:nvSpPr>
          <p:cNvPr id="6" name="CuadroTexto 5"/>
          <p:cNvSpPr txBox="1"/>
          <p:nvPr/>
        </p:nvSpPr>
        <p:spPr>
          <a:xfrm>
            <a:off x="5" y="6391247"/>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sp>
        <p:nvSpPr>
          <p:cNvPr id="5" name="1 Título"/>
          <p:cNvSpPr txBox="1">
            <a:spLocks/>
          </p:cNvSpPr>
          <p:nvPr/>
        </p:nvSpPr>
        <p:spPr bwMode="auto">
          <a:xfrm>
            <a:off x="684571" y="1409551"/>
            <a:ext cx="8208912" cy="38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6"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11"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17"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23"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s-ES" sz="2000" b="1" dirty="0" smtClean="0">
                <a:solidFill>
                  <a:srgbClr val="92D050"/>
                </a:solidFill>
                <a:latin typeface="Calibri   "/>
              </a:rPr>
              <a:t>2. Plan Anticorrupción y Atención al Ciudadano</a:t>
            </a:r>
            <a:endParaRPr lang="es-ES" sz="2000" b="1" dirty="0">
              <a:solidFill>
                <a:srgbClr val="92D050"/>
              </a:solidFill>
              <a:latin typeface="Calibri   "/>
            </a:endParaRPr>
          </a:p>
        </p:txBody>
      </p:sp>
      <p:graphicFrame>
        <p:nvGraphicFramePr>
          <p:cNvPr id="11" name="Tabla 4"/>
          <p:cNvGraphicFramePr>
            <a:graphicFrameLocks noGrp="1"/>
          </p:cNvGraphicFramePr>
          <p:nvPr>
            <p:extLst>
              <p:ext uri="{D42A27DB-BD31-4B8C-83A1-F6EECF244321}">
                <p14:modId xmlns:p14="http://schemas.microsoft.com/office/powerpoint/2010/main" val="3305003450"/>
              </p:ext>
            </p:extLst>
          </p:nvPr>
        </p:nvGraphicFramePr>
        <p:xfrm>
          <a:off x="2106832" y="2052658"/>
          <a:ext cx="8208912" cy="1302650"/>
        </p:xfrm>
        <a:graphic>
          <a:graphicData uri="http://schemas.openxmlformats.org/drawingml/2006/table">
            <a:tbl>
              <a:tblPr firstRow="1" bandRow="1">
                <a:tableStyleId>{93296810-A885-4BE3-A3E7-6D5BEEA58F35}</a:tableStyleId>
              </a:tblPr>
              <a:tblGrid>
                <a:gridCol w="1957242">
                  <a:extLst>
                    <a:ext uri="{9D8B030D-6E8A-4147-A177-3AD203B41FA5}">
                      <a16:colId xmlns="" xmlns:a16="http://schemas.microsoft.com/office/drawing/2014/main" val="20000"/>
                    </a:ext>
                  </a:extLst>
                </a:gridCol>
                <a:gridCol w="694630">
                  <a:extLst>
                    <a:ext uri="{9D8B030D-6E8A-4147-A177-3AD203B41FA5}">
                      <a16:colId xmlns="" xmlns:a16="http://schemas.microsoft.com/office/drawing/2014/main" val="20001"/>
                    </a:ext>
                  </a:extLst>
                </a:gridCol>
                <a:gridCol w="694630">
                  <a:extLst>
                    <a:ext uri="{9D8B030D-6E8A-4147-A177-3AD203B41FA5}">
                      <a16:colId xmlns="" xmlns:a16="http://schemas.microsoft.com/office/drawing/2014/main" val="20002"/>
                    </a:ext>
                  </a:extLst>
                </a:gridCol>
                <a:gridCol w="694630">
                  <a:extLst>
                    <a:ext uri="{9D8B030D-6E8A-4147-A177-3AD203B41FA5}">
                      <a16:colId xmlns="" xmlns:a16="http://schemas.microsoft.com/office/drawing/2014/main" val="20003"/>
                    </a:ext>
                  </a:extLst>
                </a:gridCol>
                <a:gridCol w="694630">
                  <a:extLst>
                    <a:ext uri="{9D8B030D-6E8A-4147-A177-3AD203B41FA5}">
                      <a16:colId xmlns="" xmlns:a16="http://schemas.microsoft.com/office/drawing/2014/main" val="20004"/>
                    </a:ext>
                  </a:extLst>
                </a:gridCol>
                <a:gridCol w="694630">
                  <a:extLst>
                    <a:ext uri="{9D8B030D-6E8A-4147-A177-3AD203B41FA5}">
                      <a16:colId xmlns="" xmlns:a16="http://schemas.microsoft.com/office/drawing/2014/main" val="20005"/>
                    </a:ext>
                  </a:extLst>
                </a:gridCol>
                <a:gridCol w="694630">
                  <a:extLst>
                    <a:ext uri="{9D8B030D-6E8A-4147-A177-3AD203B41FA5}">
                      <a16:colId xmlns="" xmlns:a16="http://schemas.microsoft.com/office/drawing/2014/main" val="20006"/>
                    </a:ext>
                  </a:extLst>
                </a:gridCol>
                <a:gridCol w="694630">
                  <a:extLst>
                    <a:ext uri="{9D8B030D-6E8A-4147-A177-3AD203B41FA5}">
                      <a16:colId xmlns="" xmlns:a16="http://schemas.microsoft.com/office/drawing/2014/main" val="20007"/>
                    </a:ext>
                  </a:extLst>
                </a:gridCol>
                <a:gridCol w="694630">
                  <a:extLst>
                    <a:ext uri="{9D8B030D-6E8A-4147-A177-3AD203B41FA5}">
                      <a16:colId xmlns="" xmlns:a16="http://schemas.microsoft.com/office/drawing/2014/main" val="20008"/>
                    </a:ext>
                  </a:extLst>
                </a:gridCol>
                <a:gridCol w="694630">
                  <a:extLst>
                    <a:ext uri="{9D8B030D-6E8A-4147-A177-3AD203B41FA5}">
                      <a16:colId xmlns="" xmlns:a16="http://schemas.microsoft.com/office/drawing/2014/main" val="20009"/>
                    </a:ext>
                  </a:extLst>
                </a:gridCol>
              </a:tblGrid>
              <a:tr h="370840">
                <a:tc rowSpan="2">
                  <a:txBody>
                    <a:bodyPr/>
                    <a:lstStyle/>
                    <a:p>
                      <a:pPr algn="ctr" rtl="0" fontAlgn="ctr"/>
                      <a:r>
                        <a:rPr lang="es-CO" sz="1200" u="none" strike="noStrike" dirty="0">
                          <a:effectLst/>
                        </a:rPr>
                        <a:t>Indicador</a:t>
                      </a:r>
                      <a:endParaRPr lang="es-CO" sz="1200" b="1" i="0" u="none" strike="noStrike" dirty="0">
                        <a:solidFill>
                          <a:schemeClr val="bg1"/>
                        </a:solidFill>
                        <a:effectLst/>
                        <a:latin typeface="Calibri"/>
                      </a:endParaRPr>
                    </a:p>
                  </a:txBody>
                  <a:tcPr marL="8705" marR="8705" marT="8705" marB="0" anchor="ctr"/>
                </a:tc>
                <a:tc rowSpan="2">
                  <a:txBody>
                    <a:bodyPr/>
                    <a:lstStyle/>
                    <a:p>
                      <a:pPr algn="ctr" rtl="0" fontAlgn="ctr"/>
                      <a:r>
                        <a:rPr lang="es-CO" sz="1200" u="none" strike="noStrike" dirty="0">
                          <a:effectLst/>
                        </a:rPr>
                        <a:t>Meta año </a:t>
                      </a:r>
                      <a:r>
                        <a:rPr lang="es-CO" sz="1200" u="none" strike="noStrike" dirty="0" smtClean="0">
                          <a:effectLst/>
                        </a:rPr>
                        <a:t>2018</a:t>
                      </a:r>
                      <a:endParaRPr lang="es-CO" sz="1200" b="1" i="0" u="none" strike="noStrike" dirty="0">
                        <a:solidFill>
                          <a:schemeClr val="bg1"/>
                        </a:solidFill>
                        <a:effectLst/>
                        <a:latin typeface="Calibri"/>
                      </a:endParaRPr>
                    </a:p>
                  </a:txBody>
                  <a:tcPr marL="8705" marR="8705" marT="8705" marB="0" anchor="ctr"/>
                </a:tc>
                <a:tc gridSpan="8">
                  <a:txBody>
                    <a:bodyPr/>
                    <a:lstStyle/>
                    <a:p>
                      <a:pPr algn="ctr" rtl="0" fontAlgn="ctr"/>
                      <a:r>
                        <a:rPr lang="es-CO" sz="1200" u="none" strike="noStrike" dirty="0">
                          <a:effectLst/>
                        </a:rPr>
                        <a:t>Avances por Entidad Trimestre Acumulado</a:t>
                      </a:r>
                      <a:endParaRPr lang="es-CO" sz="1200" b="1" i="0" u="none" strike="noStrike" dirty="0">
                        <a:solidFill>
                          <a:schemeClr val="bg1"/>
                        </a:solidFill>
                        <a:effectLst/>
                        <a:latin typeface="Calibri"/>
                      </a:endParaRPr>
                    </a:p>
                  </a:txBody>
                  <a:tcPr marL="8705" marR="8705" marT="8705"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0000"/>
                  </a:ext>
                </a:extLst>
              </a:tr>
              <a:tr h="370840">
                <a:tc vMerge="1">
                  <a:txBody>
                    <a:bodyPr/>
                    <a:lstStyle/>
                    <a:p>
                      <a:endParaRPr lang="es-CO"/>
                    </a:p>
                  </a:txBody>
                  <a:tcPr/>
                </a:tc>
                <a:tc vMerge="1">
                  <a:txBody>
                    <a:bodyPr/>
                    <a:lstStyle/>
                    <a:p>
                      <a:endParaRPr lang="es-CO"/>
                    </a:p>
                  </a:txBody>
                  <a:tcPr/>
                </a:tc>
                <a:tc>
                  <a:txBody>
                    <a:bodyPr/>
                    <a:lstStyle/>
                    <a:p>
                      <a:pPr algn="ctr" rtl="0" fontAlgn="ctr"/>
                      <a:r>
                        <a:rPr lang="es-CO" sz="1200" u="none" strike="noStrike" dirty="0">
                          <a:effectLst/>
                        </a:rPr>
                        <a:t>ANH</a:t>
                      </a:r>
                      <a:endParaRPr lang="es-CO" sz="1200" b="1" i="0" u="none" strike="noStrike" dirty="0">
                        <a:solidFill>
                          <a:srgbClr val="262626"/>
                        </a:solidFill>
                        <a:effectLst/>
                        <a:latin typeface="Calibri"/>
                      </a:endParaRPr>
                    </a:p>
                  </a:txBody>
                  <a:tcPr marL="8705" marR="8705" marT="8705" marB="0" anchor="ctr"/>
                </a:tc>
                <a:tc>
                  <a:txBody>
                    <a:bodyPr/>
                    <a:lstStyle/>
                    <a:p>
                      <a:pPr algn="ctr" rtl="0" fontAlgn="ctr"/>
                      <a:r>
                        <a:rPr lang="es-CO" sz="1200" u="none" strike="noStrike" dirty="0">
                          <a:effectLst/>
                        </a:rPr>
                        <a:t>ANM</a:t>
                      </a:r>
                      <a:endParaRPr lang="es-CO" sz="1200" b="1" i="0" u="none" strike="noStrike" dirty="0">
                        <a:solidFill>
                          <a:srgbClr val="00B050"/>
                        </a:solidFill>
                        <a:effectLst/>
                        <a:latin typeface="Calibri"/>
                      </a:endParaRPr>
                    </a:p>
                  </a:txBody>
                  <a:tcPr marL="8705" marR="8705" marT="8705" marB="0" anchor="ctr"/>
                </a:tc>
                <a:tc>
                  <a:txBody>
                    <a:bodyPr/>
                    <a:lstStyle/>
                    <a:p>
                      <a:pPr algn="ctr" rtl="0" fontAlgn="ctr"/>
                      <a:r>
                        <a:rPr lang="es-CO" sz="1200" u="none" strike="noStrike" dirty="0">
                          <a:effectLst/>
                        </a:rPr>
                        <a:t>CREG</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IPSE</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SGC</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UPME</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MinMinas</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Promedio Sector</a:t>
                      </a:r>
                      <a:endParaRPr lang="es-CO" sz="1200" b="1" i="0" u="none" strike="noStrike" dirty="0">
                        <a:solidFill>
                          <a:schemeClr val="tx1"/>
                        </a:solidFill>
                        <a:effectLst/>
                        <a:latin typeface="Calibri"/>
                      </a:endParaRPr>
                    </a:p>
                  </a:txBody>
                  <a:tcPr marL="8705" marR="8705" marT="8705" marB="0" anchor="ctr"/>
                </a:tc>
                <a:extLst>
                  <a:ext uri="{0D108BD9-81ED-4DB2-BD59-A6C34878D82A}">
                    <a16:rowId xmlns="" xmlns:a16="http://schemas.microsoft.com/office/drawing/2014/main" val="10001"/>
                  </a:ext>
                </a:extLst>
              </a:tr>
              <a:tr h="370840">
                <a:tc>
                  <a:txBody>
                    <a:bodyPr/>
                    <a:lstStyle/>
                    <a:p>
                      <a:pPr algn="l" rtl="0" fontAlgn="ctr"/>
                      <a:r>
                        <a:rPr lang="es-ES" sz="1200" u="none" strike="noStrike" dirty="0" smtClean="0">
                          <a:effectLst/>
                        </a:rPr>
                        <a:t>Plan Anticorrupción y de Atención al Ciudadano con tres seguimientos trimestrales</a:t>
                      </a:r>
                      <a:endParaRPr lang="es-ES" sz="1200" b="0" i="0" u="none" strike="noStrike" dirty="0">
                        <a:solidFill>
                          <a:srgbClr val="262626"/>
                        </a:solidFill>
                        <a:effectLst/>
                        <a:latin typeface="Calibri" panose="020F0502020204030204" pitchFamily="34" charset="0"/>
                      </a:endParaRPr>
                    </a:p>
                  </a:txBody>
                  <a:tcPr marL="8705" marR="8705" marT="8705" marB="0" anchor="ctr"/>
                </a:tc>
                <a:tc>
                  <a:txBody>
                    <a:bodyPr/>
                    <a:lstStyle/>
                    <a:p>
                      <a:pPr algn="ctr" rtl="0" fontAlgn="ctr"/>
                      <a:r>
                        <a:rPr lang="es-CO" sz="1200" u="none" strike="noStrike" dirty="0" smtClean="0">
                          <a:effectLst/>
                        </a:rPr>
                        <a:t>4</a:t>
                      </a:r>
                      <a:endParaRPr lang="es-CO" sz="1200" b="0"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smtClean="0">
                          <a:effectLst/>
                        </a:rPr>
                        <a:t>3</a:t>
                      </a:r>
                      <a:endParaRPr lang="es-CO" sz="1200" b="0"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smtClean="0">
                          <a:effectLst/>
                        </a:rPr>
                        <a:t>3</a:t>
                      </a:r>
                      <a:endParaRPr lang="es-CO" sz="1200" b="0" i="0" u="none" strike="noStrike" dirty="0">
                        <a:solidFill>
                          <a:srgbClr val="00B050"/>
                        </a:solidFill>
                        <a:effectLst/>
                        <a:latin typeface="Calibri"/>
                      </a:endParaRPr>
                    </a:p>
                  </a:txBody>
                  <a:tcPr marL="8705" marR="8705" marT="8705" marB="0" anchor="ctr"/>
                </a:tc>
                <a:tc>
                  <a:txBody>
                    <a:bodyPr/>
                    <a:lstStyle/>
                    <a:p>
                      <a:pPr algn="ctr" rtl="0" fontAlgn="ctr"/>
                      <a:r>
                        <a:rPr lang="es-CO" sz="1200" u="none" strike="noStrike" dirty="0" smtClean="0">
                          <a:effectLst/>
                        </a:rPr>
                        <a:t>3</a:t>
                      </a:r>
                      <a:endParaRPr lang="es-CO" sz="1200" b="0"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smtClean="0">
                          <a:effectLst/>
                        </a:rPr>
                        <a:t>3</a:t>
                      </a:r>
                      <a:endParaRPr lang="es-CO" sz="1200" b="0"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smtClean="0">
                          <a:effectLst/>
                        </a:rPr>
                        <a:t>3</a:t>
                      </a:r>
                      <a:endParaRPr lang="es-CO" sz="1200" b="0"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smtClean="0">
                          <a:effectLst/>
                        </a:rPr>
                        <a:t>3</a:t>
                      </a:r>
                      <a:endParaRPr lang="es-CO" sz="1200" b="0"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smtClean="0">
                          <a:effectLst/>
                        </a:rPr>
                        <a:t>3</a:t>
                      </a:r>
                      <a:endParaRPr lang="es-CO" sz="1200" b="0"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smtClean="0">
                          <a:effectLst/>
                        </a:rPr>
                        <a:t>3</a:t>
                      </a:r>
                      <a:endParaRPr lang="es-CO" sz="1200" b="0" i="0" u="none" strike="noStrike" dirty="0">
                        <a:solidFill>
                          <a:schemeClr val="tx1"/>
                        </a:solidFill>
                        <a:effectLst/>
                        <a:latin typeface="Calibri"/>
                      </a:endParaRPr>
                    </a:p>
                  </a:txBody>
                  <a:tcPr marL="8705" marR="8705" marT="8705" marB="0" anchor="ctr"/>
                </a:tc>
                <a:extLst>
                  <a:ext uri="{0D108BD9-81ED-4DB2-BD59-A6C34878D82A}">
                    <a16:rowId xmlns="" xmlns:a16="http://schemas.microsoft.com/office/drawing/2014/main" val="10002"/>
                  </a:ext>
                </a:extLst>
              </a:tr>
            </a:tbl>
          </a:graphicData>
        </a:graphic>
      </p:graphicFrame>
      <p:graphicFrame>
        <p:nvGraphicFramePr>
          <p:cNvPr id="12" name="Tabla 6"/>
          <p:cNvGraphicFramePr>
            <a:graphicFrameLocks noGrp="1"/>
          </p:cNvGraphicFramePr>
          <p:nvPr>
            <p:extLst>
              <p:ext uri="{D42A27DB-BD31-4B8C-83A1-F6EECF244321}">
                <p14:modId xmlns:p14="http://schemas.microsoft.com/office/powerpoint/2010/main" val="1937138464"/>
              </p:ext>
            </p:extLst>
          </p:nvPr>
        </p:nvGraphicFramePr>
        <p:xfrm>
          <a:off x="1451805" y="4123028"/>
          <a:ext cx="9518965" cy="2283865"/>
        </p:xfrm>
        <a:graphic>
          <a:graphicData uri="http://schemas.openxmlformats.org/drawingml/2006/table">
            <a:tbl>
              <a:tblPr firstRow="1" bandRow="1">
                <a:tableStyleId>{93296810-A885-4BE3-A3E7-6D5BEEA58F35}</a:tableStyleId>
              </a:tblPr>
              <a:tblGrid>
                <a:gridCol w="2045398">
                  <a:extLst>
                    <a:ext uri="{9D8B030D-6E8A-4147-A177-3AD203B41FA5}">
                      <a16:colId xmlns="" xmlns:a16="http://schemas.microsoft.com/office/drawing/2014/main" val="20000"/>
                    </a:ext>
                  </a:extLst>
                </a:gridCol>
                <a:gridCol w="865361">
                  <a:extLst>
                    <a:ext uri="{9D8B030D-6E8A-4147-A177-3AD203B41FA5}">
                      <a16:colId xmlns="" xmlns:a16="http://schemas.microsoft.com/office/drawing/2014/main" val="20001"/>
                    </a:ext>
                  </a:extLst>
                </a:gridCol>
                <a:gridCol w="865361">
                  <a:extLst>
                    <a:ext uri="{9D8B030D-6E8A-4147-A177-3AD203B41FA5}">
                      <a16:colId xmlns="" xmlns:a16="http://schemas.microsoft.com/office/drawing/2014/main" val="20002"/>
                    </a:ext>
                  </a:extLst>
                </a:gridCol>
                <a:gridCol w="708022">
                  <a:extLst>
                    <a:ext uri="{9D8B030D-6E8A-4147-A177-3AD203B41FA5}">
                      <a16:colId xmlns="" xmlns:a16="http://schemas.microsoft.com/office/drawing/2014/main" val="20003"/>
                    </a:ext>
                  </a:extLst>
                </a:gridCol>
                <a:gridCol w="786692">
                  <a:extLst>
                    <a:ext uri="{9D8B030D-6E8A-4147-A177-3AD203B41FA5}">
                      <a16:colId xmlns="" xmlns:a16="http://schemas.microsoft.com/office/drawing/2014/main" val="20004"/>
                    </a:ext>
                  </a:extLst>
                </a:gridCol>
                <a:gridCol w="944030">
                  <a:extLst>
                    <a:ext uri="{9D8B030D-6E8A-4147-A177-3AD203B41FA5}">
                      <a16:colId xmlns="" xmlns:a16="http://schemas.microsoft.com/office/drawing/2014/main" val="20005"/>
                    </a:ext>
                  </a:extLst>
                </a:gridCol>
                <a:gridCol w="786692">
                  <a:extLst>
                    <a:ext uri="{9D8B030D-6E8A-4147-A177-3AD203B41FA5}">
                      <a16:colId xmlns="" xmlns:a16="http://schemas.microsoft.com/office/drawing/2014/main" val="20006"/>
                    </a:ext>
                  </a:extLst>
                </a:gridCol>
                <a:gridCol w="865361">
                  <a:extLst>
                    <a:ext uri="{9D8B030D-6E8A-4147-A177-3AD203B41FA5}">
                      <a16:colId xmlns="" xmlns:a16="http://schemas.microsoft.com/office/drawing/2014/main" val="20007"/>
                    </a:ext>
                  </a:extLst>
                </a:gridCol>
                <a:gridCol w="865361">
                  <a:extLst>
                    <a:ext uri="{9D8B030D-6E8A-4147-A177-3AD203B41FA5}">
                      <a16:colId xmlns="" xmlns:a16="http://schemas.microsoft.com/office/drawing/2014/main" val="20008"/>
                    </a:ext>
                  </a:extLst>
                </a:gridCol>
                <a:gridCol w="786687">
                  <a:extLst>
                    <a:ext uri="{9D8B030D-6E8A-4147-A177-3AD203B41FA5}">
                      <a16:colId xmlns="" xmlns:a16="http://schemas.microsoft.com/office/drawing/2014/main" val="20009"/>
                    </a:ext>
                  </a:extLst>
                </a:gridCol>
              </a:tblGrid>
              <a:tr h="365288">
                <a:tc rowSpan="2">
                  <a:txBody>
                    <a:bodyPr/>
                    <a:lstStyle/>
                    <a:p>
                      <a:pPr algn="ctr" rtl="0" fontAlgn="ctr"/>
                      <a:r>
                        <a:rPr lang="es-CO" sz="1200" u="none" strike="noStrike" dirty="0">
                          <a:effectLst/>
                        </a:rPr>
                        <a:t>Indicador</a:t>
                      </a:r>
                      <a:endParaRPr lang="es-CO" sz="1200" b="1" i="0" u="none" strike="noStrike" dirty="0">
                        <a:solidFill>
                          <a:schemeClr val="bg1"/>
                        </a:solidFill>
                        <a:effectLst/>
                        <a:latin typeface="Calibri"/>
                      </a:endParaRPr>
                    </a:p>
                  </a:txBody>
                  <a:tcPr marL="8705" marR="8705" marT="8705" marB="0" anchor="ctr"/>
                </a:tc>
                <a:tc rowSpan="2">
                  <a:txBody>
                    <a:bodyPr/>
                    <a:lstStyle/>
                    <a:p>
                      <a:pPr algn="ctr" rtl="0" fontAlgn="ctr"/>
                      <a:r>
                        <a:rPr lang="es-CO" sz="1200" u="none" strike="noStrike" dirty="0">
                          <a:effectLst/>
                        </a:rPr>
                        <a:t>Meta año </a:t>
                      </a:r>
                      <a:r>
                        <a:rPr lang="es-CO" sz="1200" u="none" strike="noStrike" dirty="0" smtClean="0">
                          <a:effectLst/>
                        </a:rPr>
                        <a:t>2018</a:t>
                      </a:r>
                      <a:endParaRPr lang="es-CO" sz="1200" b="1" i="0" u="none" strike="noStrike" dirty="0">
                        <a:solidFill>
                          <a:schemeClr val="bg1"/>
                        </a:solidFill>
                        <a:effectLst/>
                        <a:latin typeface="Calibri"/>
                      </a:endParaRPr>
                    </a:p>
                  </a:txBody>
                  <a:tcPr marL="8705" marR="8705" marT="8705" marB="0" anchor="ctr"/>
                </a:tc>
                <a:tc gridSpan="8">
                  <a:txBody>
                    <a:bodyPr/>
                    <a:lstStyle/>
                    <a:p>
                      <a:pPr algn="ctr" rtl="0" fontAlgn="ctr"/>
                      <a:r>
                        <a:rPr lang="es-CO" sz="1200" u="none" strike="noStrike" dirty="0" smtClean="0">
                          <a:effectLst/>
                        </a:rPr>
                        <a:t>Avances por Entidad Trimestre Acumulado</a:t>
                      </a:r>
                      <a:endParaRPr lang="es-CO" sz="1200" b="1" i="0" u="none" strike="noStrike" dirty="0">
                        <a:solidFill>
                          <a:schemeClr val="bg1"/>
                        </a:solidFill>
                        <a:effectLst/>
                        <a:latin typeface="+mn-lt"/>
                      </a:endParaRPr>
                    </a:p>
                  </a:txBody>
                  <a:tcPr marL="8705" marR="8705" marT="8705"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0000"/>
                  </a:ext>
                </a:extLst>
              </a:tr>
              <a:tr h="406296">
                <a:tc vMerge="1">
                  <a:txBody>
                    <a:bodyPr/>
                    <a:lstStyle/>
                    <a:p>
                      <a:endParaRPr lang="es-CO"/>
                    </a:p>
                  </a:txBody>
                  <a:tcPr/>
                </a:tc>
                <a:tc vMerge="1">
                  <a:txBody>
                    <a:bodyPr/>
                    <a:lstStyle/>
                    <a:p>
                      <a:endParaRPr lang="es-CO"/>
                    </a:p>
                  </a:txBody>
                  <a:tcPr/>
                </a:tc>
                <a:tc>
                  <a:txBody>
                    <a:bodyPr/>
                    <a:lstStyle/>
                    <a:p>
                      <a:pPr algn="ctr" rtl="0" fontAlgn="ctr"/>
                      <a:r>
                        <a:rPr lang="es-CO" sz="1200" u="none" strike="noStrike" dirty="0">
                          <a:effectLst/>
                        </a:rPr>
                        <a:t>ANH</a:t>
                      </a:r>
                      <a:endParaRPr lang="es-CO" sz="1200" b="1" i="0" u="none" strike="noStrike" dirty="0">
                        <a:solidFill>
                          <a:srgbClr val="262626"/>
                        </a:solidFill>
                        <a:effectLst/>
                        <a:latin typeface="Calibri"/>
                      </a:endParaRPr>
                    </a:p>
                  </a:txBody>
                  <a:tcPr marL="8705" marR="8705" marT="8705" marB="0" anchor="ctr"/>
                </a:tc>
                <a:tc>
                  <a:txBody>
                    <a:bodyPr/>
                    <a:lstStyle/>
                    <a:p>
                      <a:pPr algn="ctr" rtl="0" fontAlgn="ctr"/>
                      <a:r>
                        <a:rPr lang="es-CO" sz="1200" u="none" strike="noStrike" dirty="0">
                          <a:effectLst/>
                        </a:rPr>
                        <a:t>ANM</a:t>
                      </a:r>
                      <a:endParaRPr lang="es-CO" sz="1200" b="1" i="0" u="none" strike="noStrike" dirty="0">
                        <a:solidFill>
                          <a:srgbClr val="00B050"/>
                        </a:solidFill>
                        <a:effectLst/>
                        <a:latin typeface="Calibri"/>
                      </a:endParaRPr>
                    </a:p>
                  </a:txBody>
                  <a:tcPr marL="8705" marR="8705" marT="8705" marB="0" anchor="ctr"/>
                </a:tc>
                <a:tc>
                  <a:txBody>
                    <a:bodyPr/>
                    <a:lstStyle/>
                    <a:p>
                      <a:pPr algn="ctr" rtl="0" fontAlgn="ctr"/>
                      <a:r>
                        <a:rPr lang="es-CO" sz="1200" u="none" strike="noStrike" dirty="0">
                          <a:effectLst/>
                        </a:rPr>
                        <a:t>CREG</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IPSE</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SGC</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UPME</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MinMinas</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Promedio Sector</a:t>
                      </a:r>
                      <a:endParaRPr lang="es-CO" sz="1200" b="1" i="0" u="none" strike="noStrike" dirty="0">
                        <a:solidFill>
                          <a:schemeClr val="tx1"/>
                        </a:solidFill>
                        <a:effectLst/>
                        <a:latin typeface="Calibri"/>
                      </a:endParaRPr>
                    </a:p>
                  </a:txBody>
                  <a:tcPr marL="8705" marR="8705" marT="8705" marB="0" anchor="ctr"/>
                </a:tc>
                <a:extLst>
                  <a:ext uri="{0D108BD9-81ED-4DB2-BD59-A6C34878D82A}">
                    <a16:rowId xmlns="" xmlns:a16="http://schemas.microsoft.com/office/drawing/2014/main" val="10001"/>
                  </a:ext>
                </a:extLst>
              </a:tr>
              <a:tr h="406296">
                <a:tc>
                  <a:txBody>
                    <a:bodyPr/>
                    <a:lstStyle/>
                    <a:p>
                      <a:pPr marL="0" algn="ctr" defTabSz="914400" rtl="0" eaLnBrk="1" fontAlgn="ctr" latinLnBrk="0" hangingPunct="1"/>
                      <a:r>
                        <a:rPr lang="es-CO" sz="1200" u="none" strike="noStrike" kern="1200" dirty="0" smtClean="0">
                          <a:effectLst/>
                        </a:rPr>
                        <a:t># Actividades Planeadas </a:t>
                      </a:r>
                      <a:endParaRPr lang="es-CO" sz="1200" b="0" i="0" u="none" strike="noStrike" kern="1200" dirty="0">
                        <a:solidFill>
                          <a:schemeClr val="tx1"/>
                        </a:solidFill>
                        <a:effectLst/>
                        <a:latin typeface="+mn-lt"/>
                        <a:ea typeface="+mn-ea"/>
                        <a:cs typeface="+mn-cs"/>
                      </a:endParaRPr>
                    </a:p>
                  </a:txBody>
                  <a:tcPr marL="8705" marR="8705" marT="8705" marB="0" anchor="ctr"/>
                </a:tc>
                <a:tc>
                  <a:txBody>
                    <a:bodyPr/>
                    <a:lstStyle/>
                    <a:p>
                      <a:pPr marL="0" algn="ctr" defTabSz="914400" rtl="0" eaLnBrk="1" latinLnBrk="0" hangingPunct="1"/>
                      <a:r>
                        <a:rPr lang="es-ES" sz="1200" u="none" strike="noStrike" kern="1200" dirty="0" smtClean="0">
                          <a:effectLst/>
                        </a:rPr>
                        <a:t>100%</a:t>
                      </a:r>
                      <a:endParaRPr lang="es-ES" sz="1200" b="0" i="0" u="none" strike="noStrike" kern="1200" dirty="0">
                        <a:solidFill>
                          <a:schemeClr val="tx1"/>
                        </a:solidFill>
                        <a:effectLst/>
                        <a:latin typeface="+mn-lt"/>
                        <a:ea typeface="+mn-ea"/>
                        <a:cs typeface="+mn-cs"/>
                      </a:endParaRPr>
                    </a:p>
                  </a:txBody>
                  <a:tcPr marL="8705" marR="8705" marT="8705" marB="0" anchor="ctr"/>
                </a:tc>
                <a:tc>
                  <a:txBody>
                    <a:bodyPr/>
                    <a:lstStyle/>
                    <a:p>
                      <a:pPr marL="0" algn="ctr" defTabSz="914400" rtl="0" eaLnBrk="1" latinLnBrk="0" hangingPunct="1"/>
                      <a:r>
                        <a:rPr lang="es-ES" sz="1200" u="none" strike="noStrike" kern="1200" dirty="0" smtClean="0">
                          <a:effectLst/>
                        </a:rPr>
                        <a:t>57</a:t>
                      </a:r>
                      <a:endParaRPr lang="es-ES" sz="1200" b="0" i="0" u="none" strike="noStrike" kern="1200" dirty="0">
                        <a:solidFill>
                          <a:schemeClr val="tx1"/>
                        </a:solidFill>
                        <a:effectLst/>
                        <a:latin typeface="+mn-lt"/>
                        <a:ea typeface="+mn-ea"/>
                        <a:cs typeface="+mn-cs"/>
                      </a:endParaRPr>
                    </a:p>
                  </a:txBody>
                  <a:tcPr marL="8705" marR="8705" marT="8705" marB="0" anchor="ctr"/>
                </a:tc>
                <a:tc>
                  <a:txBody>
                    <a:bodyPr/>
                    <a:lstStyle/>
                    <a:p>
                      <a:pPr marL="0" algn="ctr" defTabSz="914400" rtl="0" eaLnBrk="1" latinLnBrk="0" hangingPunct="1"/>
                      <a:r>
                        <a:rPr lang="es-ES" sz="1200" u="none" strike="noStrike" kern="1200" dirty="0" smtClean="0">
                          <a:effectLst/>
                        </a:rPr>
                        <a:t>65</a:t>
                      </a:r>
                      <a:endParaRPr lang="es-ES" sz="1200" b="0" i="0" u="none" strike="noStrike" kern="1200" dirty="0">
                        <a:solidFill>
                          <a:srgbClr val="00B050"/>
                        </a:solidFill>
                        <a:effectLst/>
                        <a:latin typeface="+mn-lt"/>
                        <a:ea typeface="+mn-ea"/>
                        <a:cs typeface="+mn-cs"/>
                      </a:endParaRPr>
                    </a:p>
                  </a:txBody>
                  <a:tcPr marL="8705" marR="8705" marT="8705" marB="0" anchor="ctr"/>
                </a:tc>
                <a:tc>
                  <a:txBody>
                    <a:bodyPr/>
                    <a:lstStyle/>
                    <a:p>
                      <a:pPr marL="0" algn="ctr" defTabSz="914400" rtl="0" eaLnBrk="1" latinLnBrk="0" hangingPunct="1"/>
                      <a:r>
                        <a:rPr lang="es-ES" sz="1200" u="none" strike="noStrike" kern="1200" dirty="0" smtClean="0">
                          <a:effectLst/>
                        </a:rPr>
                        <a:t>40</a:t>
                      </a:r>
                      <a:endParaRPr lang="es-ES" sz="1200" b="0" i="0" u="none" strike="noStrike" kern="1200" dirty="0">
                        <a:solidFill>
                          <a:schemeClr val="tx1"/>
                        </a:solidFill>
                        <a:effectLst/>
                        <a:latin typeface="+mn-lt"/>
                        <a:ea typeface="+mn-ea"/>
                        <a:cs typeface="+mn-cs"/>
                      </a:endParaRPr>
                    </a:p>
                  </a:txBody>
                  <a:tcPr marL="8705" marR="8705" marT="8705" marB="0" anchor="ctr"/>
                </a:tc>
                <a:tc>
                  <a:txBody>
                    <a:bodyPr/>
                    <a:lstStyle/>
                    <a:p>
                      <a:pPr marL="0" algn="ctr" defTabSz="914400" rtl="0" eaLnBrk="1" latinLnBrk="0" hangingPunct="1"/>
                      <a:r>
                        <a:rPr lang="es-ES" sz="1200" u="none" strike="noStrike" kern="1200" dirty="0" smtClean="0">
                          <a:effectLst/>
                        </a:rPr>
                        <a:t>48</a:t>
                      </a:r>
                      <a:endParaRPr lang="es-ES" sz="1200" b="0" i="0" u="none" strike="noStrike" kern="1200" dirty="0">
                        <a:solidFill>
                          <a:schemeClr val="tx1"/>
                        </a:solidFill>
                        <a:effectLst/>
                        <a:latin typeface="+mn-lt"/>
                        <a:ea typeface="+mn-ea"/>
                        <a:cs typeface="+mn-cs"/>
                      </a:endParaRPr>
                    </a:p>
                  </a:txBody>
                  <a:tcPr marL="8705" marR="8705" marT="8705" marB="0" anchor="ctr"/>
                </a:tc>
                <a:tc>
                  <a:txBody>
                    <a:bodyPr/>
                    <a:lstStyle/>
                    <a:p>
                      <a:pPr marL="0" algn="ctr" defTabSz="914400" rtl="0" eaLnBrk="1" latinLnBrk="0" hangingPunct="1"/>
                      <a:r>
                        <a:rPr lang="es-ES" sz="1200" u="none" strike="noStrike" kern="1200" dirty="0" smtClean="0">
                          <a:effectLst/>
                        </a:rPr>
                        <a:t>61</a:t>
                      </a:r>
                      <a:endParaRPr lang="es-ES" sz="1200" b="0" i="0" u="none" strike="noStrike" kern="1200" dirty="0">
                        <a:solidFill>
                          <a:schemeClr val="tx1"/>
                        </a:solidFill>
                        <a:effectLst/>
                        <a:latin typeface="+mn-lt"/>
                        <a:ea typeface="+mn-ea"/>
                        <a:cs typeface="+mn-cs"/>
                      </a:endParaRPr>
                    </a:p>
                  </a:txBody>
                  <a:tcPr marL="8705" marR="8705" marT="8705" marB="0" anchor="ctr"/>
                </a:tc>
                <a:tc>
                  <a:txBody>
                    <a:bodyPr/>
                    <a:lstStyle/>
                    <a:p>
                      <a:pPr algn="ctr"/>
                      <a:r>
                        <a:rPr lang="es-ES" sz="1200" u="none" strike="noStrike" kern="1200" dirty="0" smtClean="0">
                          <a:effectLst/>
                        </a:rPr>
                        <a:t>40</a:t>
                      </a:r>
                      <a:endParaRPr lang="es-ES" sz="1200" b="0" i="0" u="none" strike="noStrike" kern="1200" dirty="0">
                        <a:solidFill>
                          <a:schemeClr val="tx1"/>
                        </a:solidFill>
                        <a:effectLst/>
                        <a:latin typeface="+mn-lt"/>
                        <a:ea typeface="+mn-ea"/>
                        <a:cs typeface="+mn-cs"/>
                      </a:endParaRPr>
                    </a:p>
                  </a:txBody>
                  <a:tcPr marL="8705" marR="8705" marT="8705" marB="0" anchor="ctr"/>
                </a:tc>
                <a:tc>
                  <a:txBody>
                    <a:bodyPr/>
                    <a:lstStyle/>
                    <a:p>
                      <a:pPr marL="0" algn="ctr" defTabSz="914400" rtl="0" eaLnBrk="1" latinLnBrk="0" hangingPunct="1"/>
                      <a:r>
                        <a:rPr lang="es-ES" sz="1200" u="none" strike="noStrike" kern="1200" dirty="0" smtClean="0">
                          <a:effectLst/>
                        </a:rPr>
                        <a:t>45</a:t>
                      </a:r>
                      <a:endParaRPr lang="es-ES" sz="1200" b="0" i="0" u="none" strike="noStrike" kern="1200" dirty="0">
                        <a:solidFill>
                          <a:schemeClr val="tx1"/>
                        </a:solidFill>
                        <a:effectLst/>
                        <a:latin typeface="+mn-lt"/>
                        <a:ea typeface="+mn-ea"/>
                        <a:cs typeface="+mn-cs"/>
                      </a:endParaRPr>
                    </a:p>
                  </a:txBody>
                  <a:tcPr marL="8705" marR="8705" marT="8705" marB="0" anchor="ctr"/>
                </a:tc>
                <a:tc>
                  <a:txBody>
                    <a:bodyPr/>
                    <a:lstStyle/>
                    <a:p>
                      <a:endParaRPr lang="es-ES" sz="1200" dirty="0"/>
                    </a:p>
                  </a:txBody>
                  <a:tcPr marL="8705" marR="8705" marT="8705" marB="0" anchor="ctr"/>
                </a:tc>
                <a:extLst>
                  <a:ext uri="{0D108BD9-81ED-4DB2-BD59-A6C34878D82A}">
                    <a16:rowId xmlns="" xmlns:a16="http://schemas.microsoft.com/office/drawing/2014/main" val="10002"/>
                  </a:ext>
                </a:extLst>
              </a:tr>
              <a:tr h="40629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u="none" strike="noStrike" kern="1200" dirty="0" smtClean="0">
                          <a:effectLst/>
                        </a:rPr>
                        <a:t>Ejecutado </a:t>
                      </a:r>
                      <a:endParaRPr lang="es-CO" sz="1200" b="0" i="0" u="none" strike="noStrike" kern="1200" dirty="0" smtClean="0">
                        <a:solidFill>
                          <a:schemeClr val="tx1"/>
                        </a:solidFill>
                        <a:effectLst/>
                        <a:latin typeface="+mn-lt"/>
                        <a:ea typeface="+mn-ea"/>
                        <a:cs typeface="+mn-cs"/>
                      </a:endParaRPr>
                    </a:p>
                  </a:txBody>
                  <a:tcPr marL="8705" marR="8705" marT="8705" marB="0" anchor="ctr"/>
                </a:tc>
                <a:tc>
                  <a:txBody>
                    <a:bodyPr/>
                    <a:lstStyle/>
                    <a:p>
                      <a:pPr marL="0" algn="ctr" defTabSz="914400" rtl="0" eaLnBrk="1" latinLnBrk="0" hangingPunct="1"/>
                      <a:r>
                        <a:rPr lang="es-ES" sz="1200" u="none" strike="noStrike" kern="1200" dirty="0" smtClean="0">
                          <a:effectLst/>
                        </a:rPr>
                        <a:t>100%</a:t>
                      </a:r>
                      <a:endParaRPr lang="es-ES" sz="1200" b="0" i="0" u="none" strike="noStrike" kern="1200" dirty="0">
                        <a:solidFill>
                          <a:schemeClr val="tx1"/>
                        </a:solidFill>
                        <a:effectLst/>
                        <a:latin typeface="+mn-lt"/>
                        <a:ea typeface="+mn-ea"/>
                        <a:cs typeface="+mn-cs"/>
                      </a:endParaRPr>
                    </a:p>
                  </a:txBody>
                  <a:tcPr marL="8705" marR="8705" marT="8705" marB="0" anchor="ctr"/>
                </a:tc>
                <a:tc>
                  <a:txBody>
                    <a:bodyPr/>
                    <a:lstStyle/>
                    <a:p>
                      <a:pPr marL="0" algn="ctr" defTabSz="914400" rtl="0" eaLnBrk="1" latinLnBrk="0" hangingPunct="1"/>
                      <a:r>
                        <a:rPr lang="es-ES" sz="1200" u="none" strike="noStrike" kern="1200" dirty="0" smtClean="0">
                          <a:effectLst/>
                        </a:rPr>
                        <a:t>54%</a:t>
                      </a:r>
                      <a:endParaRPr lang="es-ES" sz="1200" b="0" i="0" u="none" strike="noStrike" kern="1200" dirty="0">
                        <a:solidFill>
                          <a:schemeClr val="tx1"/>
                        </a:solidFill>
                        <a:effectLst/>
                        <a:latin typeface="+mn-lt"/>
                        <a:ea typeface="+mn-ea"/>
                        <a:cs typeface="+mn-cs"/>
                      </a:endParaRPr>
                    </a:p>
                  </a:txBody>
                  <a:tcPr marL="8705" marR="8705" marT="8705" marB="0" anchor="ctr"/>
                </a:tc>
                <a:tc>
                  <a:txBody>
                    <a:bodyPr/>
                    <a:lstStyle/>
                    <a:p>
                      <a:pPr marL="0" algn="ctr" defTabSz="914400" rtl="0" eaLnBrk="1" latinLnBrk="0" hangingPunct="1"/>
                      <a:r>
                        <a:rPr lang="es-ES" sz="1200" u="none" strike="noStrike" kern="1200" dirty="0" smtClean="0">
                          <a:effectLst/>
                        </a:rPr>
                        <a:t>89.1%</a:t>
                      </a:r>
                      <a:endParaRPr lang="es-ES" sz="1200" b="0" i="0" u="none" strike="noStrike" kern="1200" dirty="0">
                        <a:solidFill>
                          <a:srgbClr val="00B050"/>
                        </a:solidFill>
                        <a:effectLst/>
                        <a:latin typeface="+mn-lt"/>
                        <a:ea typeface="+mn-ea"/>
                        <a:cs typeface="+mn-cs"/>
                      </a:endParaRPr>
                    </a:p>
                  </a:txBody>
                  <a:tcPr marL="8705" marR="8705" marT="8705" marB="0" anchor="ctr"/>
                </a:tc>
                <a:tc>
                  <a:txBody>
                    <a:bodyPr/>
                    <a:lstStyle/>
                    <a:p>
                      <a:pPr marL="0" algn="ctr" defTabSz="914400" rtl="0" eaLnBrk="1" latinLnBrk="0" hangingPunct="1"/>
                      <a:r>
                        <a:rPr lang="es-ES" sz="1200" u="none" strike="noStrike" kern="1200" dirty="0" smtClean="0">
                          <a:effectLst/>
                        </a:rPr>
                        <a:t>43% *corte agosto</a:t>
                      </a:r>
                      <a:endParaRPr lang="es-ES" sz="1200" b="0" i="0" u="none" strike="noStrike" kern="1200" dirty="0">
                        <a:solidFill>
                          <a:schemeClr val="tx1"/>
                        </a:solidFill>
                        <a:effectLst/>
                        <a:latin typeface="+mn-lt"/>
                        <a:ea typeface="+mn-ea"/>
                        <a:cs typeface="+mn-cs"/>
                      </a:endParaRPr>
                    </a:p>
                  </a:txBody>
                  <a:tcPr marL="8705" marR="8705" marT="8705" marB="0" anchor="ctr"/>
                </a:tc>
                <a:tc>
                  <a:txBody>
                    <a:bodyPr/>
                    <a:lstStyle/>
                    <a:p>
                      <a:pPr marL="0" algn="ctr" defTabSz="914400" rtl="0" eaLnBrk="1" latinLnBrk="0" hangingPunct="1"/>
                      <a:r>
                        <a:rPr lang="es-ES" sz="1200" u="none" strike="noStrike" kern="1200" dirty="0" smtClean="0">
                          <a:effectLst/>
                        </a:rPr>
                        <a:t>64.56%</a:t>
                      </a:r>
                      <a:endParaRPr lang="es-ES" sz="1200" b="0" i="0" u="none" strike="noStrike" kern="1200" dirty="0">
                        <a:solidFill>
                          <a:schemeClr val="tx1"/>
                        </a:solidFill>
                        <a:effectLst/>
                        <a:latin typeface="+mn-lt"/>
                        <a:ea typeface="+mn-ea"/>
                        <a:cs typeface="+mn-cs"/>
                      </a:endParaRPr>
                    </a:p>
                  </a:txBody>
                  <a:tcPr marL="8705" marR="8705" marT="8705" marB="0" anchor="ctr"/>
                </a:tc>
                <a:tc>
                  <a:txBody>
                    <a:bodyPr/>
                    <a:lstStyle/>
                    <a:p>
                      <a:pPr marL="0" algn="ctr" defTabSz="914400" rtl="0" eaLnBrk="1" latinLnBrk="0" hangingPunct="1"/>
                      <a:r>
                        <a:rPr lang="es-ES" sz="1200" u="none" strike="noStrike" kern="1200" dirty="0" smtClean="0">
                          <a:effectLst/>
                        </a:rPr>
                        <a:t>70%</a:t>
                      </a:r>
                      <a:endParaRPr lang="es-ES" sz="1200" b="0" i="0" u="none" strike="noStrike" kern="1200" dirty="0">
                        <a:solidFill>
                          <a:schemeClr val="tx1"/>
                        </a:solidFill>
                        <a:effectLst/>
                        <a:latin typeface="+mn-lt"/>
                        <a:ea typeface="+mn-ea"/>
                        <a:cs typeface="+mn-cs"/>
                      </a:endParaRPr>
                    </a:p>
                  </a:txBody>
                  <a:tcPr marL="8705" marR="8705" marT="8705" marB="0" anchor="ctr"/>
                </a:tc>
                <a:tc>
                  <a:txBody>
                    <a:bodyPr/>
                    <a:lstStyle/>
                    <a:p>
                      <a:pPr marL="0" algn="ctr" defTabSz="914400" rtl="0" eaLnBrk="1" latinLnBrk="0" hangingPunct="1"/>
                      <a:r>
                        <a:rPr lang="es-ES" sz="1200" u="none" strike="noStrike" kern="1200" dirty="0" smtClean="0">
                          <a:effectLst/>
                        </a:rPr>
                        <a:t>58.35%</a:t>
                      </a:r>
                      <a:endParaRPr lang="es-ES" sz="1200" b="0" i="0" u="none" strike="noStrike" kern="1200" dirty="0">
                        <a:solidFill>
                          <a:schemeClr val="tx1"/>
                        </a:solidFill>
                        <a:effectLst/>
                        <a:latin typeface="+mn-lt"/>
                        <a:ea typeface="+mn-ea"/>
                        <a:cs typeface="+mn-cs"/>
                      </a:endParaRPr>
                    </a:p>
                  </a:txBody>
                  <a:tcPr marL="8705" marR="8705" marT="8705" marB="0" anchor="ctr"/>
                </a:tc>
                <a:tc>
                  <a:txBody>
                    <a:bodyPr/>
                    <a:lstStyle/>
                    <a:p>
                      <a:pPr marL="0" algn="ctr" defTabSz="914400" rtl="0" eaLnBrk="1" latinLnBrk="0" hangingPunct="1"/>
                      <a:r>
                        <a:rPr lang="es-ES" sz="1200" u="none" strike="noStrike" kern="1200" dirty="0" smtClean="0">
                          <a:effectLst/>
                        </a:rPr>
                        <a:t>50,56%</a:t>
                      </a:r>
                    </a:p>
                    <a:p>
                      <a:pPr marL="0" algn="ctr" defTabSz="914400" rtl="0" eaLnBrk="1" latinLnBrk="0" hangingPunct="1"/>
                      <a:r>
                        <a:rPr lang="es-ES" sz="1200" u="none" strike="noStrike" kern="1200" dirty="0" smtClean="0">
                          <a:effectLst/>
                        </a:rPr>
                        <a:t>*Falta</a:t>
                      </a:r>
                      <a:r>
                        <a:rPr lang="es-ES" sz="1200" u="none" strike="noStrike" kern="1200" baseline="0" dirty="0" smtClean="0">
                          <a:effectLst/>
                        </a:rPr>
                        <a:t> porcentaje de avance componente 2</a:t>
                      </a:r>
                      <a:endParaRPr lang="es-ES" sz="1200" b="0" i="0" u="none" strike="noStrike" kern="1200" dirty="0">
                        <a:solidFill>
                          <a:schemeClr val="tx1"/>
                        </a:solidFill>
                        <a:effectLst/>
                        <a:latin typeface="+mn-lt"/>
                        <a:ea typeface="+mn-ea"/>
                        <a:cs typeface="+mn-cs"/>
                      </a:endParaRPr>
                    </a:p>
                  </a:txBody>
                  <a:tcPr marL="8705" marR="8705" marT="8705" marB="0" anchor="ctr"/>
                </a:tc>
                <a:tc>
                  <a:txBody>
                    <a:bodyPr/>
                    <a:lstStyle/>
                    <a:p>
                      <a:pPr marL="0" algn="ctr" defTabSz="914400" rtl="0" eaLnBrk="1" latinLnBrk="0" hangingPunct="1"/>
                      <a:r>
                        <a:rPr lang="es-ES" sz="1200" u="none" strike="noStrike" kern="1200" dirty="0" smtClean="0">
                          <a:effectLst/>
                        </a:rPr>
                        <a:t>61,37%</a:t>
                      </a:r>
                      <a:endParaRPr lang="es-ES" sz="1200" b="0" i="0" u="none" strike="noStrike" kern="1200" dirty="0">
                        <a:solidFill>
                          <a:schemeClr val="tx1"/>
                        </a:solidFill>
                        <a:effectLst/>
                        <a:latin typeface="+mn-lt"/>
                        <a:ea typeface="+mn-ea"/>
                        <a:cs typeface="+mn-cs"/>
                      </a:endParaRPr>
                    </a:p>
                  </a:txBody>
                  <a:tcPr marL="8705" marR="8705" marT="8705" marB="0" anchor="ctr"/>
                </a:tc>
                <a:extLst>
                  <a:ext uri="{0D108BD9-81ED-4DB2-BD59-A6C34878D82A}">
                    <a16:rowId xmlns="" xmlns:a16="http://schemas.microsoft.com/office/drawing/2014/main" val="10003"/>
                  </a:ext>
                </a:extLst>
              </a:tr>
            </a:tbl>
          </a:graphicData>
        </a:graphic>
      </p:graphicFrame>
      <p:sp>
        <p:nvSpPr>
          <p:cNvPr id="13" name="CuadroTexto 12"/>
          <p:cNvSpPr txBox="1"/>
          <p:nvPr/>
        </p:nvSpPr>
        <p:spPr>
          <a:xfrm>
            <a:off x="684571" y="3592868"/>
            <a:ext cx="77048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2000" b="1" dirty="0">
                <a:solidFill>
                  <a:srgbClr val="92D050"/>
                </a:solidFill>
                <a:latin typeface="Calibri   "/>
                <a:ea typeface="+mj-ea"/>
                <a:cs typeface="+mj-cs"/>
              </a:rPr>
              <a:t>Ejecución de actividades</a:t>
            </a:r>
          </a:p>
        </p:txBody>
      </p:sp>
    </p:spTree>
    <p:extLst>
      <p:ext uri="{BB962C8B-B14F-4D97-AF65-F5344CB8AC3E}">
        <p14:creationId xmlns:p14="http://schemas.microsoft.com/office/powerpoint/2010/main" val="9875854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11606" y="68095"/>
            <a:ext cx="9347200" cy="1003308"/>
          </a:xfrm>
        </p:spPr>
        <p:txBody>
          <a:bodyPr>
            <a:normAutofit fontScale="90000"/>
          </a:bodyPr>
          <a:lstStyle/>
          <a:p>
            <a:pPr algn="r"/>
            <a:r>
              <a:rPr lang="es-ES" sz="4000" b="1" dirty="0" smtClean="0">
                <a:solidFill>
                  <a:schemeClr val="bg1"/>
                </a:solidFill>
              </a:rPr>
              <a:t>Política 2: Transparencia, participación   y servicio al ciudadano </a:t>
            </a:r>
            <a:endParaRPr lang="es-ES_tradnl" sz="4000" b="1" dirty="0">
              <a:solidFill>
                <a:schemeClr val="bg1"/>
              </a:solidFill>
            </a:endParaRPr>
          </a:p>
        </p:txBody>
      </p:sp>
      <p:sp>
        <p:nvSpPr>
          <p:cNvPr id="6" name="CuadroTexto 5"/>
          <p:cNvSpPr txBox="1"/>
          <p:nvPr/>
        </p:nvSpPr>
        <p:spPr>
          <a:xfrm>
            <a:off x="5" y="6391247"/>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sp>
        <p:nvSpPr>
          <p:cNvPr id="5" name="1 Título"/>
          <p:cNvSpPr txBox="1">
            <a:spLocks/>
          </p:cNvSpPr>
          <p:nvPr/>
        </p:nvSpPr>
        <p:spPr bwMode="auto">
          <a:xfrm>
            <a:off x="684571" y="1409551"/>
            <a:ext cx="8208912" cy="38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6"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11"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17"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23"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s-ES" sz="2000" b="1" dirty="0" smtClean="0">
                <a:solidFill>
                  <a:srgbClr val="92D050"/>
                </a:solidFill>
                <a:latin typeface="Calibri   "/>
              </a:rPr>
              <a:t>3. Encuesta de Calidad del Servicio</a:t>
            </a:r>
            <a:endParaRPr lang="es-ES" sz="2000" b="1" dirty="0">
              <a:solidFill>
                <a:srgbClr val="92D050"/>
              </a:solidFill>
              <a:latin typeface="Calibri   "/>
            </a:endParaRPr>
          </a:p>
        </p:txBody>
      </p:sp>
      <p:sp>
        <p:nvSpPr>
          <p:cNvPr id="13" name="CuadroTexto 12"/>
          <p:cNvSpPr txBox="1"/>
          <p:nvPr/>
        </p:nvSpPr>
        <p:spPr>
          <a:xfrm>
            <a:off x="684571" y="3117466"/>
            <a:ext cx="7704856" cy="400110"/>
          </a:xfrm>
          <a:prstGeom prst="rect">
            <a:avLst/>
          </a:prstGeom>
          <a:noFill/>
        </p:spPr>
        <p:txBody>
          <a:bodyPr wrap="square" rtlCol="0">
            <a:spAutoFit/>
          </a:bodyPr>
          <a:lstStyle/>
          <a:p>
            <a:pPr>
              <a:defRPr/>
            </a:pPr>
            <a:r>
              <a:rPr lang="es-CO" sz="2000" b="1" dirty="0">
                <a:solidFill>
                  <a:srgbClr val="92D050"/>
                </a:solidFill>
                <a:latin typeface="Calibri   "/>
                <a:ea typeface="+mj-ea"/>
                <a:cs typeface="+mj-cs"/>
              </a:rPr>
              <a:t>Ejecución de actividades</a:t>
            </a:r>
          </a:p>
        </p:txBody>
      </p:sp>
      <p:graphicFrame>
        <p:nvGraphicFramePr>
          <p:cNvPr id="8" name="Tabla 9"/>
          <p:cNvGraphicFramePr>
            <a:graphicFrameLocks noGrp="1"/>
          </p:cNvGraphicFramePr>
          <p:nvPr>
            <p:extLst>
              <p:ext uri="{D42A27DB-BD31-4B8C-83A1-F6EECF244321}">
                <p14:modId xmlns:p14="http://schemas.microsoft.com/office/powerpoint/2010/main" val="659035591"/>
              </p:ext>
            </p:extLst>
          </p:nvPr>
        </p:nvGraphicFramePr>
        <p:xfrm>
          <a:off x="1070042" y="1825028"/>
          <a:ext cx="9455286" cy="1179628"/>
        </p:xfrm>
        <a:graphic>
          <a:graphicData uri="http://schemas.openxmlformats.org/drawingml/2006/table">
            <a:tbl>
              <a:tblPr firstRow="1" bandRow="1">
                <a:tableStyleId>{93296810-A885-4BE3-A3E7-6D5BEEA58F35}</a:tableStyleId>
              </a:tblPr>
              <a:tblGrid>
                <a:gridCol w="2254413">
                  <a:extLst>
                    <a:ext uri="{9D8B030D-6E8A-4147-A177-3AD203B41FA5}">
                      <a16:colId xmlns="" xmlns:a16="http://schemas.microsoft.com/office/drawing/2014/main" val="20000"/>
                    </a:ext>
                  </a:extLst>
                </a:gridCol>
                <a:gridCol w="800097">
                  <a:extLst>
                    <a:ext uri="{9D8B030D-6E8A-4147-A177-3AD203B41FA5}">
                      <a16:colId xmlns="" xmlns:a16="http://schemas.microsoft.com/office/drawing/2014/main" val="20001"/>
                    </a:ext>
                  </a:extLst>
                </a:gridCol>
                <a:gridCol w="800097">
                  <a:extLst>
                    <a:ext uri="{9D8B030D-6E8A-4147-A177-3AD203B41FA5}">
                      <a16:colId xmlns="" xmlns:a16="http://schemas.microsoft.com/office/drawing/2014/main" val="20002"/>
                    </a:ext>
                  </a:extLst>
                </a:gridCol>
                <a:gridCol w="800097">
                  <a:extLst>
                    <a:ext uri="{9D8B030D-6E8A-4147-A177-3AD203B41FA5}">
                      <a16:colId xmlns="" xmlns:a16="http://schemas.microsoft.com/office/drawing/2014/main" val="20003"/>
                    </a:ext>
                  </a:extLst>
                </a:gridCol>
                <a:gridCol w="800097">
                  <a:extLst>
                    <a:ext uri="{9D8B030D-6E8A-4147-A177-3AD203B41FA5}">
                      <a16:colId xmlns="" xmlns:a16="http://schemas.microsoft.com/office/drawing/2014/main" val="20004"/>
                    </a:ext>
                  </a:extLst>
                </a:gridCol>
                <a:gridCol w="800097">
                  <a:extLst>
                    <a:ext uri="{9D8B030D-6E8A-4147-A177-3AD203B41FA5}">
                      <a16:colId xmlns="" xmlns:a16="http://schemas.microsoft.com/office/drawing/2014/main" val="20005"/>
                    </a:ext>
                  </a:extLst>
                </a:gridCol>
                <a:gridCol w="800097">
                  <a:extLst>
                    <a:ext uri="{9D8B030D-6E8A-4147-A177-3AD203B41FA5}">
                      <a16:colId xmlns="" xmlns:a16="http://schemas.microsoft.com/office/drawing/2014/main" val="20006"/>
                    </a:ext>
                  </a:extLst>
                </a:gridCol>
                <a:gridCol w="800097">
                  <a:extLst>
                    <a:ext uri="{9D8B030D-6E8A-4147-A177-3AD203B41FA5}">
                      <a16:colId xmlns="" xmlns:a16="http://schemas.microsoft.com/office/drawing/2014/main" val="20007"/>
                    </a:ext>
                  </a:extLst>
                </a:gridCol>
                <a:gridCol w="800097">
                  <a:extLst>
                    <a:ext uri="{9D8B030D-6E8A-4147-A177-3AD203B41FA5}">
                      <a16:colId xmlns="" xmlns:a16="http://schemas.microsoft.com/office/drawing/2014/main" val="20008"/>
                    </a:ext>
                  </a:extLst>
                </a:gridCol>
                <a:gridCol w="800097">
                  <a:extLst>
                    <a:ext uri="{9D8B030D-6E8A-4147-A177-3AD203B41FA5}">
                      <a16:colId xmlns="" xmlns:a16="http://schemas.microsoft.com/office/drawing/2014/main" val="20009"/>
                    </a:ext>
                  </a:extLst>
                </a:gridCol>
              </a:tblGrid>
              <a:tr h="321689">
                <a:tc rowSpan="2">
                  <a:txBody>
                    <a:bodyPr/>
                    <a:lstStyle/>
                    <a:p>
                      <a:pPr algn="ctr" rtl="0" fontAlgn="ctr"/>
                      <a:r>
                        <a:rPr lang="es-CO" sz="1200" u="none" strike="noStrike" dirty="0">
                          <a:effectLst/>
                        </a:rPr>
                        <a:t>Indicador</a:t>
                      </a:r>
                      <a:endParaRPr lang="es-CO" sz="1200" b="1" i="0" u="none" strike="noStrike" dirty="0">
                        <a:solidFill>
                          <a:schemeClr val="bg1"/>
                        </a:solidFill>
                        <a:effectLst/>
                        <a:latin typeface="Calibri"/>
                      </a:endParaRPr>
                    </a:p>
                  </a:txBody>
                  <a:tcPr marL="8705" marR="8705" marT="8705" marB="0" anchor="ctr"/>
                </a:tc>
                <a:tc rowSpan="2">
                  <a:txBody>
                    <a:bodyPr/>
                    <a:lstStyle/>
                    <a:p>
                      <a:pPr algn="ctr" rtl="0" fontAlgn="ctr"/>
                      <a:r>
                        <a:rPr lang="es-CO" sz="1200" u="none" strike="noStrike" dirty="0">
                          <a:effectLst/>
                        </a:rPr>
                        <a:t>Meta año </a:t>
                      </a:r>
                      <a:r>
                        <a:rPr lang="es-CO" sz="1200" u="none" strike="noStrike" dirty="0" smtClean="0">
                          <a:effectLst/>
                        </a:rPr>
                        <a:t>2018</a:t>
                      </a:r>
                      <a:endParaRPr lang="es-CO" sz="1200" b="1" i="0" u="none" strike="noStrike" dirty="0">
                        <a:solidFill>
                          <a:schemeClr val="bg1"/>
                        </a:solidFill>
                        <a:effectLst/>
                        <a:latin typeface="Calibri"/>
                      </a:endParaRPr>
                    </a:p>
                  </a:txBody>
                  <a:tcPr marL="8705" marR="8705" marT="8705" marB="0" anchor="ctr"/>
                </a:tc>
                <a:tc gridSpan="8">
                  <a:txBody>
                    <a:bodyPr/>
                    <a:lstStyle/>
                    <a:p>
                      <a:pPr algn="ctr" rtl="0" fontAlgn="ctr"/>
                      <a:r>
                        <a:rPr lang="es-CO" sz="1200" u="none" strike="noStrike" dirty="0">
                          <a:effectLst/>
                        </a:rPr>
                        <a:t>Avances por Entidad Trimestre Acumulado</a:t>
                      </a:r>
                      <a:endParaRPr lang="es-CO" sz="1200" b="1" i="0" u="none" strike="noStrike" dirty="0">
                        <a:solidFill>
                          <a:schemeClr val="bg1"/>
                        </a:solidFill>
                        <a:effectLst/>
                        <a:latin typeface="Calibri"/>
                      </a:endParaRPr>
                    </a:p>
                  </a:txBody>
                  <a:tcPr marL="8705" marR="8705" marT="8705"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0000"/>
                  </a:ext>
                </a:extLst>
              </a:tr>
              <a:tr h="321689">
                <a:tc vMerge="1">
                  <a:txBody>
                    <a:bodyPr/>
                    <a:lstStyle/>
                    <a:p>
                      <a:endParaRPr lang="es-CO"/>
                    </a:p>
                  </a:txBody>
                  <a:tcPr/>
                </a:tc>
                <a:tc vMerge="1">
                  <a:txBody>
                    <a:bodyPr/>
                    <a:lstStyle/>
                    <a:p>
                      <a:endParaRPr lang="es-CO"/>
                    </a:p>
                  </a:txBody>
                  <a:tcPr/>
                </a:tc>
                <a:tc>
                  <a:txBody>
                    <a:bodyPr/>
                    <a:lstStyle/>
                    <a:p>
                      <a:pPr algn="ctr" rtl="0" fontAlgn="ctr"/>
                      <a:r>
                        <a:rPr lang="es-CO" sz="1200" u="none" strike="noStrike" dirty="0">
                          <a:effectLst/>
                        </a:rPr>
                        <a:t>ANH</a:t>
                      </a:r>
                      <a:endParaRPr lang="es-CO" sz="1200" b="1" i="0" u="none" strike="noStrike" dirty="0">
                        <a:solidFill>
                          <a:srgbClr val="262626"/>
                        </a:solidFill>
                        <a:effectLst/>
                        <a:latin typeface="Calibri"/>
                      </a:endParaRPr>
                    </a:p>
                  </a:txBody>
                  <a:tcPr marL="8705" marR="8705" marT="8705" marB="0" anchor="ctr"/>
                </a:tc>
                <a:tc>
                  <a:txBody>
                    <a:bodyPr/>
                    <a:lstStyle/>
                    <a:p>
                      <a:pPr algn="ctr" rtl="0" fontAlgn="ctr"/>
                      <a:r>
                        <a:rPr lang="es-CO" sz="1200" u="none" strike="noStrike" dirty="0">
                          <a:effectLst/>
                        </a:rPr>
                        <a:t>ANM</a:t>
                      </a:r>
                      <a:endParaRPr lang="es-CO" sz="1200" b="1" i="0" u="none" strike="noStrike" dirty="0">
                        <a:solidFill>
                          <a:srgbClr val="00B050"/>
                        </a:solidFill>
                        <a:effectLst/>
                        <a:latin typeface="Calibri"/>
                      </a:endParaRPr>
                    </a:p>
                  </a:txBody>
                  <a:tcPr marL="8705" marR="8705" marT="8705" marB="0" anchor="ctr"/>
                </a:tc>
                <a:tc>
                  <a:txBody>
                    <a:bodyPr/>
                    <a:lstStyle/>
                    <a:p>
                      <a:pPr algn="ctr" rtl="0" fontAlgn="ctr"/>
                      <a:r>
                        <a:rPr lang="es-CO" sz="1200" u="none" strike="noStrike" dirty="0">
                          <a:effectLst/>
                        </a:rPr>
                        <a:t>CREG</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IPSE</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SGC</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UPME</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MinMinas</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Promedio Sector</a:t>
                      </a:r>
                      <a:endParaRPr lang="es-CO" sz="1200" b="1" i="0" u="none" strike="noStrike" dirty="0">
                        <a:solidFill>
                          <a:schemeClr val="tx1"/>
                        </a:solidFill>
                        <a:effectLst/>
                        <a:latin typeface="Calibri"/>
                      </a:endParaRPr>
                    </a:p>
                  </a:txBody>
                  <a:tcPr marL="8705" marR="8705" marT="8705" marB="0" anchor="ctr"/>
                </a:tc>
                <a:extLst>
                  <a:ext uri="{0D108BD9-81ED-4DB2-BD59-A6C34878D82A}">
                    <a16:rowId xmlns="" xmlns:a16="http://schemas.microsoft.com/office/drawing/2014/main" val="10001"/>
                  </a:ext>
                </a:extLst>
              </a:tr>
              <a:tr h="483474">
                <a:tc>
                  <a:txBody>
                    <a:bodyPr/>
                    <a:lstStyle/>
                    <a:p>
                      <a:pPr algn="l" rtl="0" fontAlgn="ctr"/>
                      <a:r>
                        <a:rPr lang="es-CO" sz="1200" u="none" strike="noStrike" dirty="0" smtClean="0">
                          <a:effectLst/>
                        </a:rPr>
                        <a:t>Encuestas de calidad del servicio diseñadas, aplicadas y analizadas</a:t>
                      </a:r>
                      <a:endParaRPr lang="es-CO" sz="1200" b="0" i="0" u="none" strike="noStrike" dirty="0">
                        <a:solidFill>
                          <a:srgbClr val="262626"/>
                        </a:solidFill>
                        <a:effectLst/>
                        <a:latin typeface="+mn-lt"/>
                      </a:endParaRPr>
                    </a:p>
                  </a:txBody>
                  <a:tcPr marL="8705" marR="8705" marT="8705" marB="0" anchor="ctr"/>
                </a:tc>
                <a:tc>
                  <a:txBody>
                    <a:bodyPr/>
                    <a:lstStyle/>
                    <a:p>
                      <a:pPr algn="ctr" rtl="0" fontAlgn="ctr"/>
                      <a:r>
                        <a:rPr lang="es-CO" sz="1200" u="none" strike="noStrike" dirty="0" smtClean="0">
                          <a:effectLst/>
                        </a:rPr>
                        <a:t>1</a:t>
                      </a:r>
                      <a:endParaRPr lang="es-CO" sz="1200" b="0"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smtClean="0">
                          <a:effectLst/>
                        </a:rPr>
                        <a:t>70%</a:t>
                      </a:r>
                      <a:endParaRPr lang="es-CO" sz="1200" b="0" i="0" u="none" strike="noStrike" dirty="0">
                        <a:solidFill>
                          <a:srgbClr val="262626"/>
                        </a:solidFill>
                        <a:effectLst/>
                        <a:latin typeface="Calibri"/>
                      </a:endParaRPr>
                    </a:p>
                  </a:txBody>
                  <a:tcPr marL="8705" marR="8705" marT="8705" marB="0" anchor="ctr"/>
                </a:tc>
                <a:tc>
                  <a:txBody>
                    <a:bodyPr/>
                    <a:lstStyle/>
                    <a:p>
                      <a:pPr algn="ctr" rtl="0" fontAlgn="ctr"/>
                      <a:r>
                        <a:rPr lang="es-CO" sz="1200" u="none" strike="noStrike" dirty="0" smtClean="0">
                          <a:effectLst/>
                        </a:rPr>
                        <a:t>70%</a:t>
                      </a:r>
                      <a:endParaRPr lang="es-CO" sz="1200" b="0" i="0" u="none" strike="noStrike" dirty="0">
                        <a:solidFill>
                          <a:srgbClr val="00B050"/>
                        </a:solidFill>
                        <a:effectLst/>
                        <a:latin typeface="Calibri"/>
                      </a:endParaRPr>
                    </a:p>
                  </a:txBody>
                  <a:tcPr marL="8705" marR="8705" marT="8705" marB="0" anchor="ctr"/>
                </a:tc>
                <a:tc>
                  <a:txBody>
                    <a:bodyPr/>
                    <a:lstStyle/>
                    <a:p>
                      <a:pPr algn="ctr" rtl="0" fontAlgn="ctr"/>
                      <a:r>
                        <a:rPr lang="es-CO" sz="1200" u="none" strike="noStrike" dirty="0" smtClean="0">
                          <a:effectLst/>
                        </a:rPr>
                        <a:t>50%</a:t>
                      </a:r>
                      <a:endParaRPr lang="es-CO" sz="1200" b="0" i="0" u="none" strike="noStrike" dirty="0">
                        <a:solidFill>
                          <a:srgbClr val="262626"/>
                        </a:solidFill>
                        <a:effectLst/>
                        <a:latin typeface="Calibri"/>
                      </a:endParaRPr>
                    </a:p>
                  </a:txBody>
                  <a:tcPr marL="8705" marR="8705" marT="8705" marB="0" anchor="ctr"/>
                </a:tc>
                <a:tc>
                  <a:txBody>
                    <a:bodyPr/>
                    <a:lstStyle/>
                    <a:p>
                      <a:pPr algn="ctr" rtl="0" fontAlgn="ctr"/>
                      <a:r>
                        <a:rPr lang="es-CO" sz="1200" u="none" strike="noStrike" dirty="0" smtClean="0">
                          <a:effectLst/>
                        </a:rPr>
                        <a:t>75%</a:t>
                      </a:r>
                      <a:endParaRPr lang="es-CO" sz="1200" b="0" i="0" u="none" strike="noStrike" dirty="0">
                        <a:solidFill>
                          <a:srgbClr val="262626"/>
                        </a:solidFill>
                        <a:effectLst/>
                        <a:latin typeface="Calibri"/>
                      </a:endParaRPr>
                    </a:p>
                  </a:txBody>
                  <a:tcPr marL="8705" marR="8705" marT="8705" marB="0" anchor="ctr"/>
                </a:tc>
                <a:tc>
                  <a:txBody>
                    <a:bodyPr/>
                    <a:lstStyle/>
                    <a:p>
                      <a:pPr algn="ctr" rtl="0" fontAlgn="ctr"/>
                      <a:r>
                        <a:rPr lang="es-CO" sz="1200" u="none" strike="noStrike" dirty="0" smtClean="0">
                          <a:effectLst/>
                        </a:rPr>
                        <a:t>100</a:t>
                      </a:r>
                      <a:endParaRPr lang="es-CO" sz="1200" b="0" i="0" u="none" strike="noStrike" dirty="0">
                        <a:solidFill>
                          <a:srgbClr val="262626"/>
                        </a:solidFill>
                        <a:effectLst/>
                        <a:latin typeface="Calibri"/>
                      </a:endParaRPr>
                    </a:p>
                  </a:txBody>
                  <a:tcPr marL="8705" marR="8705" marT="8705" marB="0" anchor="ctr"/>
                </a:tc>
                <a:tc>
                  <a:txBody>
                    <a:bodyPr/>
                    <a:lstStyle/>
                    <a:p>
                      <a:pPr algn="ctr" rtl="0" fontAlgn="ctr"/>
                      <a:r>
                        <a:rPr lang="es-CO" sz="1200" u="none" strike="noStrike" dirty="0" smtClean="0">
                          <a:effectLst/>
                        </a:rPr>
                        <a:t>75%</a:t>
                      </a:r>
                      <a:endParaRPr lang="es-CO" sz="1200" b="0" i="0" u="none" strike="noStrike" dirty="0">
                        <a:solidFill>
                          <a:srgbClr val="262626"/>
                        </a:solidFill>
                        <a:effectLst/>
                        <a:latin typeface="Calibri"/>
                      </a:endParaRPr>
                    </a:p>
                  </a:txBody>
                  <a:tcPr marL="8705" marR="8705" marT="8705" marB="0" anchor="ctr"/>
                </a:tc>
                <a:tc>
                  <a:txBody>
                    <a:bodyPr/>
                    <a:lstStyle/>
                    <a:p>
                      <a:pPr algn="ctr" rtl="0" fontAlgn="ctr"/>
                      <a:r>
                        <a:rPr lang="es-CO" sz="1200" u="none" strike="noStrike" dirty="0" smtClean="0">
                          <a:effectLst/>
                        </a:rPr>
                        <a:t>80%</a:t>
                      </a:r>
                      <a:endParaRPr lang="es-CO" sz="1200" b="0" i="0" u="none" strike="noStrike" dirty="0">
                        <a:solidFill>
                          <a:srgbClr val="262626"/>
                        </a:solidFill>
                        <a:effectLst/>
                        <a:latin typeface="Calibri"/>
                      </a:endParaRPr>
                    </a:p>
                  </a:txBody>
                  <a:tcPr marL="8705" marR="8705" marT="8705" marB="0" anchor="ctr"/>
                </a:tc>
                <a:tc>
                  <a:txBody>
                    <a:bodyPr/>
                    <a:lstStyle/>
                    <a:p>
                      <a:pPr algn="ctr" rtl="0" fontAlgn="ctr"/>
                      <a:r>
                        <a:rPr lang="es-CO" sz="1200" u="none" strike="noStrike" dirty="0" smtClean="0">
                          <a:effectLst/>
                        </a:rPr>
                        <a:t>74.29%</a:t>
                      </a:r>
                      <a:endParaRPr lang="es-CO" sz="1200" b="0" i="0" u="none" strike="noStrike" dirty="0">
                        <a:solidFill>
                          <a:srgbClr val="262626"/>
                        </a:solidFill>
                        <a:effectLst/>
                        <a:latin typeface="Calibri"/>
                      </a:endParaRPr>
                    </a:p>
                  </a:txBody>
                  <a:tcPr marL="8705" marR="8705" marT="8705" marB="0" anchor="ctr"/>
                </a:tc>
                <a:extLst>
                  <a:ext uri="{0D108BD9-81ED-4DB2-BD59-A6C34878D82A}">
                    <a16:rowId xmlns="" xmlns:a16="http://schemas.microsoft.com/office/drawing/2014/main" val="10002"/>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4128071100"/>
              </p:ext>
            </p:extLst>
          </p:nvPr>
        </p:nvGraphicFramePr>
        <p:xfrm>
          <a:off x="3340572" y="3457547"/>
          <a:ext cx="5593405" cy="2933700"/>
        </p:xfrm>
        <a:graphic>
          <a:graphicData uri="http://schemas.openxmlformats.org/drawingml/2006/table">
            <a:tbl>
              <a:tblPr firstRow="1" bandRow="1">
                <a:tableStyleId>{93296810-A885-4BE3-A3E7-6D5BEEA58F35}</a:tableStyleId>
              </a:tblPr>
              <a:tblGrid>
                <a:gridCol w="1075655">
                  <a:extLst>
                    <a:ext uri="{9D8B030D-6E8A-4147-A177-3AD203B41FA5}">
                      <a16:colId xmlns="" xmlns:a16="http://schemas.microsoft.com/office/drawing/2014/main" val="20000"/>
                    </a:ext>
                  </a:extLst>
                </a:gridCol>
                <a:gridCol w="1075655">
                  <a:extLst>
                    <a:ext uri="{9D8B030D-6E8A-4147-A177-3AD203B41FA5}">
                      <a16:colId xmlns="" xmlns:a16="http://schemas.microsoft.com/office/drawing/2014/main" val="20001"/>
                    </a:ext>
                  </a:extLst>
                </a:gridCol>
                <a:gridCol w="1075655">
                  <a:extLst>
                    <a:ext uri="{9D8B030D-6E8A-4147-A177-3AD203B41FA5}">
                      <a16:colId xmlns="" xmlns:a16="http://schemas.microsoft.com/office/drawing/2014/main" val="20002"/>
                    </a:ext>
                  </a:extLst>
                </a:gridCol>
                <a:gridCol w="2366440">
                  <a:extLst>
                    <a:ext uri="{9D8B030D-6E8A-4147-A177-3AD203B41FA5}">
                      <a16:colId xmlns="" xmlns:a16="http://schemas.microsoft.com/office/drawing/2014/main" val="20003"/>
                    </a:ext>
                  </a:extLst>
                </a:gridCol>
              </a:tblGrid>
              <a:tr h="200025">
                <a:tc>
                  <a:txBody>
                    <a:bodyPr/>
                    <a:lstStyle/>
                    <a:p>
                      <a:pPr algn="ctr" rtl="0" fontAlgn="ctr"/>
                      <a:r>
                        <a:rPr lang="es-CO" sz="1100" u="none" strike="noStrike" dirty="0">
                          <a:effectLst/>
                        </a:rPr>
                        <a:t>Entidad</a:t>
                      </a:r>
                      <a:endParaRPr lang="es-CO" sz="1100" b="1" i="0" u="none" strike="noStrike" dirty="0">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u="none" strike="noStrike">
                          <a:effectLst/>
                        </a:rPr>
                        <a:t>2016</a:t>
                      </a:r>
                      <a:endParaRPr lang="es-CO" sz="1100" b="1" i="0" u="none" strike="noStrike">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u="none" strike="noStrike">
                          <a:effectLst/>
                        </a:rPr>
                        <a:t>2017</a:t>
                      </a:r>
                      <a:endParaRPr lang="es-CO" sz="1100" b="1" i="0" u="none" strike="noStrike">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u="none" strike="noStrike">
                          <a:effectLst/>
                        </a:rPr>
                        <a:t>2018</a:t>
                      </a:r>
                      <a:endParaRPr lang="es-CO" sz="1100" b="1" i="0" u="none" strike="noStrike">
                        <a:solidFill>
                          <a:srgbClr val="262626"/>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0"/>
                  </a:ext>
                </a:extLst>
              </a:tr>
              <a:tr h="390525">
                <a:tc>
                  <a:txBody>
                    <a:bodyPr/>
                    <a:lstStyle/>
                    <a:p>
                      <a:pPr algn="ctr" rtl="0" fontAlgn="ctr"/>
                      <a:r>
                        <a:rPr lang="es-CO" sz="1100" u="none" strike="noStrike">
                          <a:effectLst/>
                        </a:rPr>
                        <a:t>ANH</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u="none" strike="noStrike">
                          <a:effectLst/>
                        </a:rPr>
                        <a:t>74%</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u="none" strike="noStrike">
                          <a:effectLst/>
                        </a:rPr>
                        <a:t>83%</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just" rtl="0" fontAlgn="ctr"/>
                      <a:r>
                        <a:rPr lang="es-CO" sz="1100" u="none" strike="noStrike">
                          <a:effectLst/>
                        </a:rPr>
                        <a:t>Aun no se tienen resultados Finales</a:t>
                      </a:r>
                      <a:endParaRPr lang="es-CO" sz="1100" b="0" i="0" u="none" strike="noStrike">
                        <a:solidFill>
                          <a:srgbClr val="262626"/>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1"/>
                  </a:ext>
                </a:extLst>
              </a:tr>
              <a:tr h="390525">
                <a:tc>
                  <a:txBody>
                    <a:bodyPr/>
                    <a:lstStyle/>
                    <a:p>
                      <a:pPr algn="ctr" rtl="0" fontAlgn="ctr"/>
                      <a:r>
                        <a:rPr lang="es-CO" sz="1100" b="1" u="none" strike="noStrike">
                          <a:effectLst/>
                        </a:rPr>
                        <a:t>ANM</a:t>
                      </a:r>
                      <a:endParaRPr lang="es-CO" sz="1100" b="1" i="0" u="none" strike="noStrike">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b="1" u="none" strike="noStrike">
                          <a:effectLst/>
                        </a:rPr>
                        <a:t>41%</a:t>
                      </a:r>
                      <a:endParaRPr lang="es-CO" sz="1100" b="1" i="0" u="none" strike="noStrike">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b="1" u="none" strike="noStrike">
                          <a:effectLst/>
                        </a:rPr>
                        <a:t>49%</a:t>
                      </a:r>
                      <a:endParaRPr lang="es-CO" sz="1100" b="1" i="0" u="none" strike="noStrike">
                        <a:solidFill>
                          <a:srgbClr val="262626"/>
                        </a:solidFill>
                        <a:effectLst/>
                        <a:latin typeface="Calibri" panose="020F0502020204030204" pitchFamily="34" charset="0"/>
                      </a:endParaRPr>
                    </a:p>
                  </a:txBody>
                  <a:tcPr marL="9525" marR="9525" marT="9525" marB="0" anchor="ctr"/>
                </a:tc>
                <a:tc>
                  <a:txBody>
                    <a:bodyPr/>
                    <a:lstStyle/>
                    <a:p>
                      <a:pPr algn="just" rtl="0" fontAlgn="ctr"/>
                      <a:r>
                        <a:rPr lang="es-CO" sz="1100" b="1" u="none" strike="noStrike" dirty="0">
                          <a:effectLst/>
                        </a:rPr>
                        <a:t>Aun no se tienen resultados Finales</a:t>
                      </a:r>
                      <a:endParaRPr lang="es-CO" sz="1100" b="1" i="0" u="none" strike="noStrike" dirty="0">
                        <a:solidFill>
                          <a:srgbClr val="262626"/>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2"/>
                  </a:ext>
                </a:extLst>
              </a:tr>
              <a:tr h="200025">
                <a:tc>
                  <a:txBody>
                    <a:bodyPr/>
                    <a:lstStyle/>
                    <a:p>
                      <a:pPr algn="ctr" rtl="0" fontAlgn="ctr"/>
                      <a:r>
                        <a:rPr lang="es-CO" sz="1100" u="none" strike="noStrike">
                          <a:effectLst/>
                        </a:rPr>
                        <a:t>CREG</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u="none" strike="noStrike">
                          <a:effectLst/>
                        </a:rPr>
                        <a:t>81%</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u="none" strike="noStrike">
                          <a:effectLst/>
                        </a:rPr>
                        <a:t>86%</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just" rtl="0" fontAlgn="ctr"/>
                      <a:r>
                        <a:rPr lang="es-CO" sz="1100" u="none" strike="noStrike" dirty="0">
                          <a:effectLst/>
                        </a:rPr>
                        <a:t>72% Primer semestre</a:t>
                      </a:r>
                      <a:endParaRPr lang="es-CO" sz="1100" b="0" i="0" u="none" strike="noStrike" dirty="0">
                        <a:solidFill>
                          <a:srgbClr val="262626"/>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3"/>
                  </a:ext>
                </a:extLst>
              </a:tr>
              <a:tr h="200025">
                <a:tc>
                  <a:txBody>
                    <a:bodyPr/>
                    <a:lstStyle/>
                    <a:p>
                      <a:pPr algn="ctr" rtl="0" fontAlgn="ctr"/>
                      <a:r>
                        <a:rPr lang="es-CO" sz="1100" u="none" strike="noStrike">
                          <a:effectLst/>
                        </a:rPr>
                        <a:t>IPSE</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u="none" strike="noStrike">
                          <a:effectLst/>
                        </a:rPr>
                        <a:t>95%</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u="none" strike="noStrike">
                          <a:effectLst/>
                        </a:rPr>
                        <a:t>73%</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just" rtl="0" fontAlgn="ctr"/>
                      <a:r>
                        <a:rPr lang="es-CO" sz="1100" u="none" strike="noStrike">
                          <a:effectLst/>
                        </a:rPr>
                        <a:t>80% Primer semestre</a:t>
                      </a:r>
                      <a:endParaRPr lang="es-CO" sz="1100" b="0" i="0" u="none" strike="noStrike">
                        <a:solidFill>
                          <a:srgbClr val="262626"/>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4"/>
                  </a:ext>
                </a:extLst>
              </a:tr>
              <a:tr h="771525">
                <a:tc>
                  <a:txBody>
                    <a:bodyPr/>
                    <a:lstStyle/>
                    <a:p>
                      <a:pPr algn="ctr" rtl="0" fontAlgn="ctr"/>
                      <a:r>
                        <a:rPr lang="es-CO" sz="1100" u="none" strike="noStrike">
                          <a:effectLst/>
                        </a:rPr>
                        <a:t>SGC</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u="none" strike="noStrike">
                          <a:effectLst/>
                        </a:rPr>
                        <a:t>83%</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u="none" strike="noStrike">
                          <a:effectLst/>
                        </a:rPr>
                        <a:t>89%</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just" rtl="0" fontAlgn="ctr"/>
                      <a:r>
                        <a:rPr lang="es-CO" sz="1100" u="none" strike="noStrike">
                          <a:effectLst/>
                        </a:rPr>
                        <a:t>81.25% Representa un solo punto de atención (Laboratorio secundario de calibración dosimétrica)</a:t>
                      </a:r>
                      <a:endParaRPr lang="es-CO" sz="1100" b="0" i="0" u="none" strike="noStrike">
                        <a:solidFill>
                          <a:srgbClr val="262626"/>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5"/>
                  </a:ext>
                </a:extLst>
              </a:tr>
              <a:tr h="390525">
                <a:tc>
                  <a:txBody>
                    <a:bodyPr/>
                    <a:lstStyle/>
                    <a:p>
                      <a:pPr algn="ctr" rtl="0" fontAlgn="ctr"/>
                      <a:r>
                        <a:rPr lang="es-CO" sz="1100" u="none" strike="noStrike">
                          <a:effectLst/>
                        </a:rPr>
                        <a:t>UPME</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u="none" strike="noStrike">
                          <a:effectLst/>
                        </a:rPr>
                        <a:t>97%</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u="none" strike="noStrike">
                          <a:effectLst/>
                        </a:rPr>
                        <a:t>98%</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just" rtl="0" fontAlgn="ctr"/>
                      <a:r>
                        <a:rPr lang="es-CO" sz="1100" u="none" strike="noStrike">
                          <a:effectLst/>
                        </a:rPr>
                        <a:t>Aun no se tienen resultados Finales</a:t>
                      </a:r>
                      <a:endParaRPr lang="es-CO" sz="1100" b="0" i="0" u="none" strike="noStrike">
                        <a:solidFill>
                          <a:srgbClr val="262626"/>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6"/>
                  </a:ext>
                </a:extLst>
              </a:tr>
              <a:tr h="390525">
                <a:tc>
                  <a:txBody>
                    <a:bodyPr/>
                    <a:lstStyle/>
                    <a:p>
                      <a:pPr algn="ctr" rtl="0" fontAlgn="ctr"/>
                      <a:r>
                        <a:rPr lang="es-CO" sz="1100" u="none" strike="noStrike">
                          <a:effectLst/>
                        </a:rPr>
                        <a:t>MME</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u="none" strike="noStrike">
                          <a:effectLst/>
                        </a:rPr>
                        <a:t>92%</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ctr" rtl="0" fontAlgn="ctr"/>
                      <a:r>
                        <a:rPr lang="es-CO" sz="1100" u="none" strike="noStrike">
                          <a:effectLst/>
                        </a:rPr>
                        <a:t>96%</a:t>
                      </a:r>
                      <a:endParaRPr lang="es-CO" sz="1100" b="0" i="0" u="none" strike="noStrike">
                        <a:solidFill>
                          <a:srgbClr val="262626"/>
                        </a:solidFill>
                        <a:effectLst/>
                        <a:latin typeface="Calibri" panose="020F0502020204030204" pitchFamily="34" charset="0"/>
                      </a:endParaRPr>
                    </a:p>
                  </a:txBody>
                  <a:tcPr marL="9525" marR="9525" marT="9525" marB="0" anchor="ctr"/>
                </a:tc>
                <a:tc>
                  <a:txBody>
                    <a:bodyPr/>
                    <a:lstStyle/>
                    <a:p>
                      <a:pPr algn="just" rtl="0" fontAlgn="ctr"/>
                      <a:r>
                        <a:rPr lang="es-CO" sz="1100" u="none" strike="noStrike" dirty="0">
                          <a:effectLst/>
                        </a:rPr>
                        <a:t>Aun no se tienen resultados Finales</a:t>
                      </a:r>
                      <a:endParaRPr lang="es-CO" sz="1100" b="0" i="0" u="none" strike="noStrike" dirty="0">
                        <a:solidFill>
                          <a:srgbClr val="262626"/>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7910739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11606" y="68095"/>
            <a:ext cx="9347200" cy="1003308"/>
          </a:xfrm>
        </p:spPr>
        <p:txBody>
          <a:bodyPr>
            <a:normAutofit fontScale="90000"/>
          </a:bodyPr>
          <a:lstStyle/>
          <a:p>
            <a:pPr algn="r"/>
            <a:r>
              <a:rPr lang="es-ES" sz="4000" b="1" dirty="0" smtClean="0">
                <a:solidFill>
                  <a:schemeClr val="bg1"/>
                </a:solidFill>
              </a:rPr>
              <a:t>Política 2: Transparencia, participación   y servicio al ciudadano </a:t>
            </a:r>
            <a:endParaRPr lang="es-ES_tradnl" sz="4000" b="1" dirty="0">
              <a:solidFill>
                <a:schemeClr val="bg1"/>
              </a:solidFill>
            </a:endParaRPr>
          </a:p>
        </p:txBody>
      </p:sp>
      <p:sp>
        <p:nvSpPr>
          <p:cNvPr id="6" name="CuadroTexto 5"/>
          <p:cNvSpPr txBox="1"/>
          <p:nvPr/>
        </p:nvSpPr>
        <p:spPr>
          <a:xfrm>
            <a:off x="5" y="6391247"/>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sp>
        <p:nvSpPr>
          <p:cNvPr id="5" name="1 Título"/>
          <p:cNvSpPr txBox="1">
            <a:spLocks/>
          </p:cNvSpPr>
          <p:nvPr/>
        </p:nvSpPr>
        <p:spPr bwMode="auto">
          <a:xfrm>
            <a:off x="869397" y="1879548"/>
            <a:ext cx="8208912" cy="38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6"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11"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17"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23"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s-ES" sz="2000" b="1" dirty="0">
                <a:solidFill>
                  <a:srgbClr val="92D050"/>
                </a:solidFill>
                <a:latin typeface="Calibri   "/>
              </a:rPr>
              <a:t>4</a:t>
            </a:r>
            <a:r>
              <a:rPr lang="es-ES" sz="2000" b="1" dirty="0" smtClean="0">
                <a:solidFill>
                  <a:srgbClr val="92D050"/>
                </a:solidFill>
                <a:latin typeface="Calibri   "/>
              </a:rPr>
              <a:t>. Actividades de fortalecimiento en cultura del servicio</a:t>
            </a:r>
            <a:endParaRPr lang="es-ES" sz="2000" b="1" dirty="0">
              <a:solidFill>
                <a:srgbClr val="92D050"/>
              </a:solidFill>
              <a:latin typeface="Calibri   "/>
            </a:endParaRPr>
          </a:p>
        </p:txBody>
      </p:sp>
      <p:graphicFrame>
        <p:nvGraphicFramePr>
          <p:cNvPr id="9" name="Tabla 11"/>
          <p:cNvGraphicFramePr>
            <a:graphicFrameLocks noGrp="1"/>
          </p:cNvGraphicFramePr>
          <p:nvPr>
            <p:extLst>
              <p:ext uri="{D42A27DB-BD31-4B8C-83A1-F6EECF244321}">
                <p14:modId xmlns:p14="http://schemas.microsoft.com/office/powerpoint/2010/main" val="2790919029"/>
              </p:ext>
            </p:extLst>
          </p:nvPr>
        </p:nvGraphicFramePr>
        <p:xfrm>
          <a:off x="1794420" y="2704402"/>
          <a:ext cx="8208912" cy="1302650"/>
        </p:xfrm>
        <a:graphic>
          <a:graphicData uri="http://schemas.openxmlformats.org/drawingml/2006/table">
            <a:tbl>
              <a:tblPr firstRow="1" bandRow="1">
                <a:tableStyleId>{93296810-A885-4BE3-A3E7-6D5BEEA58F35}</a:tableStyleId>
              </a:tblPr>
              <a:tblGrid>
                <a:gridCol w="1957242">
                  <a:extLst>
                    <a:ext uri="{9D8B030D-6E8A-4147-A177-3AD203B41FA5}">
                      <a16:colId xmlns="" xmlns:a16="http://schemas.microsoft.com/office/drawing/2014/main" val="20000"/>
                    </a:ext>
                  </a:extLst>
                </a:gridCol>
                <a:gridCol w="694630">
                  <a:extLst>
                    <a:ext uri="{9D8B030D-6E8A-4147-A177-3AD203B41FA5}">
                      <a16:colId xmlns="" xmlns:a16="http://schemas.microsoft.com/office/drawing/2014/main" val="20001"/>
                    </a:ext>
                  </a:extLst>
                </a:gridCol>
                <a:gridCol w="694630">
                  <a:extLst>
                    <a:ext uri="{9D8B030D-6E8A-4147-A177-3AD203B41FA5}">
                      <a16:colId xmlns="" xmlns:a16="http://schemas.microsoft.com/office/drawing/2014/main" val="20002"/>
                    </a:ext>
                  </a:extLst>
                </a:gridCol>
                <a:gridCol w="694630">
                  <a:extLst>
                    <a:ext uri="{9D8B030D-6E8A-4147-A177-3AD203B41FA5}">
                      <a16:colId xmlns="" xmlns:a16="http://schemas.microsoft.com/office/drawing/2014/main" val="20003"/>
                    </a:ext>
                  </a:extLst>
                </a:gridCol>
                <a:gridCol w="694630">
                  <a:extLst>
                    <a:ext uri="{9D8B030D-6E8A-4147-A177-3AD203B41FA5}">
                      <a16:colId xmlns="" xmlns:a16="http://schemas.microsoft.com/office/drawing/2014/main" val="20004"/>
                    </a:ext>
                  </a:extLst>
                </a:gridCol>
                <a:gridCol w="694630">
                  <a:extLst>
                    <a:ext uri="{9D8B030D-6E8A-4147-A177-3AD203B41FA5}">
                      <a16:colId xmlns="" xmlns:a16="http://schemas.microsoft.com/office/drawing/2014/main" val="20005"/>
                    </a:ext>
                  </a:extLst>
                </a:gridCol>
                <a:gridCol w="694630">
                  <a:extLst>
                    <a:ext uri="{9D8B030D-6E8A-4147-A177-3AD203B41FA5}">
                      <a16:colId xmlns="" xmlns:a16="http://schemas.microsoft.com/office/drawing/2014/main" val="20006"/>
                    </a:ext>
                  </a:extLst>
                </a:gridCol>
                <a:gridCol w="694630">
                  <a:extLst>
                    <a:ext uri="{9D8B030D-6E8A-4147-A177-3AD203B41FA5}">
                      <a16:colId xmlns="" xmlns:a16="http://schemas.microsoft.com/office/drawing/2014/main" val="20007"/>
                    </a:ext>
                  </a:extLst>
                </a:gridCol>
                <a:gridCol w="694630">
                  <a:extLst>
                    <a:ext uri="{9D8B030D-6E8A-4147-A177-3AD203B41FA5}">
                      <a16:colId xmlns="" xmlns:a16="http://schemas.microsoft.com/office/drawing/2014/main" val="20008"/>
                    </a:ext>
                  </a:extLst>
                </a:gridCol>
                <a:gridCol w="694630">
                  <a:extLst>
                    <a:ext uri="{9D8B030D-6E8A-4147-A177-3AD203B41FA5}">
                      <a16:colId xmlns="" xmlns:a16="http://schemas.microsoft.com/office/drawing/2014/main" val="20009"/>
                    </a:ext>
                  </a:extLst>
                </a:gridCol>
              </a:tblGrid>
              <a:tr h="370840">
                <a:tc rowSpan="2">
                  <a:txBody>
                    <a:bodyPr/>
                    <a:lstStyle/>
                    <a:p>
                      <a:pPr algn="ctr" rtl="0" fontAlgn="ctr"/>
                      <a:r>
                        <a:rPr lang="es-CO" sz="1200" u="none" strike="noStrike" dirty="0" smtClean="0">
                          <a:effectLst/>
                        </a:rPr>
                        <a:t>Indicador</a:t>
                      </a:r>
                      <a:endParaRPr lang="es-CO" sz="1200" b="1" i="0" u="none" strike="noStrike" dirty="0">
                        <a:solidFill>
                          <a:schemeClr val="bg1"/>
                        </a:solidFill>
                        <a:effectLst/>
                        <a:latin typeface="Calibri"/>
                      </a:endParaRPr>
                    </a:p>
                  </a:txBody>
                  <a:tcPr marL="8705" marR="8705" marT="8705" marB="0" anchor="ctr"/>
                </a:tc>
                <a:tc rowSpan="2">
                  <a:txBody>
                    <a:bodyPr/>
                    <a:lstStyle/>
                    <a:p>
                      <a:pPr algn="ctr" rtl="0" fontAlgn="ctr"/>
                      <a:r>
                        <a:rPr lang="es-CO" sz="1200" u="none" strike="noStrike" dirty="0">
                          <a:effectLst/>
                        </a:rPr>
                        <a:t>Meta año </a:t>
                      </a:r>
                      <a:r>
                        <a:rPr lang="es-CO" sz="1200" u="none" strike="noStrike" dirty="0" smtClean="0">
                          <a:effectLst/>
                        </a:rPr>
                        <a:t>2018</a:t>
                      </a:r>
                      <a:endParaRPr lang="es-CO" sz="1200" b="1" i="0" u="none" strike="noStrike" dirty="0">
                        <a:solidFill>
                          <a:schemeClr val="bg1"/>
                        </a:solidFill>
                        <a:effectLst/>
                        <a:latin typeface="Calibri"/>
                      </a:endParaRPr>
                    </a:p>
                  </a:txBody>
                  <a:tcPr marL="8705" marR="8705" marT="8705" marB="0" anchor="ctr"/>
                </a:tc>
                <a:tc gridSpan="8">
                  <a:txBody>
                    <a:bodyPr/>
                    <a:lstStyle/>
                    <a:p>
                      <a:pPr algn="ctr" rtl="0" fontAlgn="ctr"/>
                      <a:r>
                        <a:rPr lang="es-CO" sz="1200" u="none" strike="noStrike" dirty="0">
                          <a:effectLst/>
                        </a:rPr>
                        <a:t>Avances por Entidad Trimestre Acumulado</a:t>
                      </a:r>
                      <a:endParaRPr lang="es-CO" sz="1200" b="1" i="0" u="none" strike="noStrike" dirty="0">
                        <a:solidFill>
                          <a:schemeClr val="bg1"/>
                        </a:solidFill>
                        <a:effectLst/>
                        <a:latin typeface="Calibri"/>
                      </a:endParaRPr>
                    </a:p>
                  </a:txBody>
                  <a:tcPr marL="8705" marR="8705" marT="8705"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0000"/>
                  </a:ext>
                </a:extLst>
              </a:tr>
              <a:tr h="370840">
                <a:tc vMerge="1">
                  <a:txBody>
                    <a:bodyPr/>
                    <a:lstStyle/>
                    <a:p>
                      <a:endParaRPr lang="es-CO"/>
                    </a:p>
                  </a:txBody>
                  <a:tcPr/>
                </a:tc>
                <a:tc vMerge="1">
                  <a:txBody>
                    <a:bodyPr/>
                    <a:lstStyle/>
                    <a:p>
                      <a:endParaRPr lang="es-CO"/>
                    </a:p>
                  </a:txBody>
                  <a:tcPr/>
                </a:tc>
                <a:tc>
                  <a:txBody>
                    <a:bodyPr/>
                    <a:lstStyle/>
                    <a:p>
                      <a:pPr algn="ctr" rtl="0" fontAlgn="ctr"/>
                      <a:r>
                        <a:rPr lang="es-CO" sz="1200" u="none" strike="noStrike" dirty="0">
                          <a:effectLst/>
                        </a:rPr>
                        <a:t>ANH</a:t>
                      </a:r>
                      <a:endParaRPr lang="es-CO" sz="1200" b="1" i="0" u="none" strike="noStrike" dirty="0">
                        <a:solidFill>
                          <a:srgbClr val="262626"/>
                        </a:solidFill>
                        <a:effectLst/>
                        <a:latin typeface="Calibri"/>
                      </a:endParaRPr>
                    </a:p>
                  </a:txBody>
                  <a:tcPr marL="8705" marR="8705" marT="8705" marB="0" anchor="ctr"/>
                </a:tc>
                <a:tc>
                  <a:txBody>
                    <a:bodyPr/>
                    <a:lstStyle/>
                    <a:p>
                      <a:pPr algn="ctr" rtl="0" fontAlgn="ctr"/>
                      <a:r>
                        <a:rPr lang="es-CO" sz="1200" u="none" strike="noStrike" dirty="0">
                          <a:effectLst/>
                        </a:rPr>
                        <a:t>ANM</a:t>
                      </a:r>
                      <a:endParaRPr lang="es-CO" sz="1200" b="1" i="0" u="none" strike="noStrike" dirty="0">
                        <a:solidFill>
                          <a:srgbClr val="00B050"/>
                        </a:solidFill>
                        <a:effectLst/>
                        <a:latin typeface="Calibri"/>
                      </a:endParaRPr>
                    </a:p>
                  </a:txBody>
                  <a:tcPr marL="8705" marR="8705" marT="8705" marB="0" anchor="ctr"/>
                </a:tc>
                <a:tc>
                  <a:txBody>
                    <a:bodyPr/>
                    <a:lstStyle/>
                    <a:p>
                      <a:pPr algn="ctr" rtl="0" fontAlgn="ctr"/>
                      <a:r>
                        <a:rPr lang="es-CO" sz="1200" u="none" strike="noStrike" dirty="0">
                          <a:effectLst/>
                        </a:rPr>
                        <a:t>CREG</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IPSE</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SGC</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UPME</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MinMinas</a:t>
                      </a:r>
                      <a:endParaRPr lang="es-CO" sz="1200" b="1"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a:effectLst/>
                        </a:rPr>
                        <a:t>Promedio Sector</a:t>
                      </a:r>
                      <a:endParaRPr lang="es-CO" sz="1200" b="1" i="0" u="none" strike="noStrike" dirty="0">
                        <a:solidFill>
                          <a:schemeClr val="tx1"/>
                        </a:solidFill>
                        <a:effectLst/>
                        <a:latin typeface="Calibri"/>
                      </a:endParaRPr>
                    </a:p>
                  </a:txBody>
                  <a:tcPr marL="8705" marR="8705" marT="8705" marB="0" anchor="ctr"/>
                </a:tc>
                <a:extLst>
                  <a:ext uri="{0D108BD9-81ED-4DB2-BD59-A6C34878D82A}">
                    <a16:rowId xmlns="" xmlns:a16="http://schemas.microsoft.com/office/drawing/2014/main" val="10001"/>
                  </a:ext>
                </a:extLst>
              </a:tr>
              <a:tr h="44995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CO" sz="1200" u="none" strike="noStrike" dirty="0" smtClean="0">
                          <a:effectLst/>
                        </a:rPr>
                        <a:t>Actividades de fortalecimiento de cultura del servicio en los funcionarios</a:t>
                      </a:r>
                      <a:endParaRPr lang="es-CO" sz="1200" b="0" i="0" u="none" strike="noStrike" dirty="0" smtClean="0">
                        <a:solidFill>
                          <a:srgbClr val="262626"/>
                        </a:solidFill>
                        <a:effectLst/>
                        <a:latin typeface="+mn-lt"/>
                      </a:endParaRPr>
                    </a:p>
                  </a:txBody>
                  <a:tcPr marL="8705" marR="8705" marT="8705" marB="0" anchor="ctr"/>
                </a:tc>
                <a:tc>
                  <a:txBody>
                    <a:bodyPr/>
                    <a:lstStyle/>
                    <a:p>
                      <a:pPr algn="ctr" rtl="0" fontAlgn="ctr"/>
                      <a:r>
                        <a:rPr lang="es-CO" sz="1200" u="none" strike="noStrike" dirty="0" smtClean="0">
                          <a:effectLst/>
                        </a:rPr>
                        <a:t>1</a:t>
                      </a:r>
                      <a:endParaRPr lang="es-CO" sz="1200" b="0" i="0" u="none" strike="noStrike" dirty="0">
                        <a:solidFill>
                          <a:schemeClr val="tx1"/>
                        </a:solidFill>
                        <a:effectLst/>
                        <a:latin typeface="Calibri"/>
                      </a:endParaRPr>
                    </a:p>
                  </a:txBody>
                  <a:tcPr marL="8705" marR="8705" marT="8705" marB="0" anchor="ctr"/>
                </a:tc>
                <a:tc>
                  <a:txBody>
                    <a:bodyPr/>
                    <a:lstStyle/>
                    <a:p>
                      <a:pPr algn="ctr" rtl="0" fontAlgn="ctr"/>
                      <a:r>
                        <a:rPr lang="es-CO" sz="1200" u="none" strike="noStrike" dirty="0" smtClean="0">
                          <a:effectLst/>
                        </a:rPr>
                        <a:t>70%</a:t>
                      </a:r>
                      <a:endParaRPr lang="es-CO" sz="1200" b="0" i="0" u="none" strike="noStrike" dirty="0">
                        <a:solidFill>
                          <a:srgbClr val="262626"/>
                        </a:solidFill>
                        <a:effectLst/>
                        <a:latin typeface="Calibri"/>
                      </a:endParaRPr>
                    </a:p>
                  </a:txBody>
                  <a:tcPr marL="8705" marR="8705" marT="8705" marB="0" anchor="ctr"/>
                </a:tc>
                <a:tc>
                  <a:txBody>
                    <a:bodyPr/>
                    <a:lstStyle/>
                    <a:p>
                      <a:pPr algn="ctr" rtl="0" fontAlgn="ctr"/>
                      <a:r>
                        <a:rPr lang="es-CO" sz="1200" u="none" strike="noStrike" dirty="0" smtClean="0">
                          <a:effectLst/>
                        </a:rPr>
                        <a:t>80%</a:t>
                      </a:r>
                      <a:endParaRPr lang="es-CO" sz="1200" b="0" i="0" u="none" strike="noStrike" dirty="0">
                        <a:solidFill>
                          <a:srgbClr val="00B050"/>
                        </a:solidFill>
                        <a:effectLst/>
                        <a:latin typeface="Calibri"/>
                      </a:endParaRPr>
                    </a:p>
                  </a:txBody>
                  <a:tcPr marL="8705" marR="8705" marT="8705" marB="0" anchor="ctr"/>
                </a:tc>
                <a:tc>
                  <a:txBody>
                    <a:bodyPr/>
                    <a:lstStyle/>
                    <a:p>
                      <a:pPr algn="ctr" rtl="0" fontAlgn="ctr"/>
                      <a:r>
                        <a:rPr lang="es-CO" sz="1200" u="none" strike="noStrike" dirty="0" smtClean="0">
                          <a:effectLst/>
                        </a:rPr>
                        <a:t>60%</a:t>
                      </a:r>
                      <a:endParaRPr lang="es-CO" sz="1200" b="0" i="0" u="none" strike="noStrike" dirty="0">
                        <a:solidFill>
                          <a:srgbClr val="262626"/>
                        </a:solidFill>
                        <a:effectLst/>
                        <a:latin typeface="Calibri"/>
                      </a:endParaRPr>
                    </a:p>
                  </a:txBody>
                  <a:tcPr marL="8705" marR="8705" marT="8705" marB="0" anchor="ctr"/>
                </a:tc>
                <a:tc>
                  <a:txBody>
                    <a:bodyPr/>
                    <a:lstStyle/>
                    <a:p>
                      <a:pPr algn="ctr" rtl="0" fontAlgn="ctr"/>
                      <a:r>
                        <a:rPr lang="es-CO" sz="1200" u="none" strike="noStrike" dirty="0" smtClean="0">
                          <a:effectLst/>
                        </a:rPr>
                        <a:t>30%</a:t>
                      </a:r>
                      <a:endParaRPr lang="es-CO" sz="1200" b="0" i="0" u="none" strike="noStrike" dirty="0">
                        <a:solidFill>
                          <a:srgbClr val="262626"/>
                        </a:solidFill>
                        <a:effectLst/>
                        <a:latin typeface="Calibri"/>
                      </a:endParaRPr>
                    </a:p>
                  </a:txBody>
                  <a:tcPr marL="8705" marR="8705" marT="8705" marB="0" anchor="ctr"/>
                </a:tc>
                <a:tc>
                  <a:txBody>
                    <a:bodyPr/>
                    <a:lstStyle/>
                    <a:p>
                      <a:pPr algn="ctr" rtl="0" fontAlgn="ctr"/>
                      <a:r>
                        <a:rPr lang="es-CO" sz="1200" u="none" strike="noStrike" dirty="0" smtClean="0">
                          <a:effectLst/>
                        </a:rPr>
                        <a:t>60%</a:t>
                      </a:r>
                      <a:endParaRPr lang="es-CO" sz="1200" b="0" i="0" u="none" strike="noStrike" dirty="0">
                        <a:solidFill>
                          <a:srgbClr val="262626"/>
                        </a:solidFill>
                        <a:effectLst/>
                        <a:latin typeface="Calibri"/>
                      </a:endParaRPr>
                    </a:p>
                  </a:txBody>
                  <a:tcPr marL="8705" marR="8705" marT="8705" marB="0" anchor="ctr"/>
                </a:tc>
                <a:tc>
                  <a:txBody>
                    <a:bodyPr/>
                    <a:lstStyle/>
                    <a:p>
                      <a:pPr algn="ctr" rtl="0" fontAlgn="ctr"/>
                      <a:r>
                        <a:rPr lang="es-CO" sz="1200" u="none" strike="noStrike" dirty="0" smtClean="0">
                          <a:effectLst/>
                        </a:rPr>
                        <a:t>75%</a:t>
                      </a:r>
                      <a:endParaRPr lang="es-CO" sz="1200" b="0" i="0" u="none" strike="noStrike" dirty="0">
                        <a:solidFill>
                          <a:srgbClr val="262626"/>
                        </a:solidFill>
                        <a:effectLst/>
                        <a:latin typeface="Calibri"/>
                      </a:endParaRPr>
                    </a:p>
                  </a:txBody>
                  <a:tcPr marL="8705" marR="8705" marT="8705" marB="0" anchor="ctr"/>
                </a:tc>
                <a:tc>
                  <a:txBody>
                    <a:bodyPr/>
                    <a:lstStyle/>
                    <a:p>
                      <a:pPr algn="ctr" rtl="0" fontAlgn="ctr"/>
                      <a:r>
                        <a:rPr lang="es-CO" sz="1200" u="none" strike="noStrike" dirty="0" smtClean="0">
                          <a:effectLst/>
                        </a:rPr>
                        <a:t>70%</a:t>
                      </a:r>
                      <a:endParaRPr lang="es-CO" sz="1200" b="0" i="0" u="none" strike="noStrike" dirty="0">
                        <a:solidFill>
                          <a:srgbClr val="262626"/>
                        </a:solidFill>
                        <a:effectLst/>
                        <a:latin typeface="Calibri"/>
                      </a:endParaRPr>
                    </a:p>
                  </a:txBody>
                  <a:tcPr marL="8705" marR="8705" marT="8705" marB="0" anchor="ctr"/>
                </a:tc>
                <a:tc>
                  <a:txBody>
                    <a:bodyPr/>
                    <a:lstStyle/>
                    <a:p>
                      <a:pPr algn="ctr" rtl="0" fontAlgn="ctr"/>
                      <a:r>
                        <a:rPr lang="es-CO" sz="1200" u="none" strike="noStrike" dirty="0" smtClean="0">
                          <a:effectLst/>
                        </a:rPr>
                        <a:t>63.57%</a:t>
                      </a:r>
                      <a:endParaRPr lang="es-CO" sz="1200" b="0" i="0" u="none" strike="noStrike" dirty="0">
                        <a:solidFill>
                          <a:srgbClr val="262626"/>
                        </a:solidFill>
                        <a:effectLst/>
                        <a:latin typeface="Calibri"/>
                      </a:endParaRPr>
                    </a:p>
                  </a:txBody>
                  <a:tcPr marL="8705" marR="8705" marT="8705"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6203400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11606" y="68095"/>
            <a:ext cx="9347200" cy="1003308"/>
          </a:xfrm>
        </p:spPr>
        <p:txBody>
          <a:bodyPr/>
          <a:lstStyle/>
          <a:p>
            <a:pPr algn="r"/>
            <a:r>
              <a:rPr lang="es-ES" sz="4000" b="1" dirty="0" smtClean="0">
                <a:solidFill>
                  <a:schemeClr val="bg1"/>
                </a:solidFill>
              </a:rPr>
              <a:t>Política 3: Gestión del Talento Humano</a:t>
            </a:r>
            <a:endParaRPr lang="es-ES_tradnl" sz="4000" b="1" dirty="0">
              <a:solidFill>
                <a:schemeClr val="bg1"/>
              </a:solidFill>
            </a:endParaRPr>
          </a:p>
        </p:txBody>
      </p:sp>
      <p:sp>
        <p:nvSpPr>
          <p:cNvPr id="6" name="CuadroTexto 5"/>
          <p:cNvSpPr txBox="1"/>
          <p:nvPr/>
        </p:nvSpPr>
        <p:spPr>
          <a:xfrm>
            <a:off x="5" y="6391247"/>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graphicFrame>
        <p:nvGraphicFramePr>
          <p:cNvPr id="9" name="Tabla 8"/>
          <p:cNvGraphicFramePr>
            <a:graphicFrameLocks noGrp="1"/>
          </p:cNvGraphicFramePr>
          <p:nvPr>
            <p:extLst>
              <p:ext uri="{D42A27DB-BD31-4B8C-83A1-F6EECF244321}">
                <p14:modId xmlns:p14="http://schemas.microsoft.com/office/powerpoint/2010/main" val="3727305402"/>
              </p:ext>
            </p:extLst>
          </p:nvPr>
        </p:nvGraphicFramePr>
        <p:xfrm>
          <a:off x="993806" y="2063973"/>
          <a:ext cx="10214040" cy="3142033"/>
        </p:xfrm>
        <a:graphic>
          <a:graphicData uri="http://schemas.openxmlformats.org/drawingml/2006/table">
            <a:tbl>
              <a:tblPr>
                <a:tableStyleId>{E8B1032C-EA38-4F05-BA0D-38AFFFC7BED3}</a:tableStyleId>
              </a:tblPr>
              <a:tblGrid>
                <a:gridCol w="1021404">
                  <a:extLst>
                    <a:ext uri="{9D8B030D-6E8A-4147-A177-3AD203B41FA5}">
                      <a16:colId xmlns="" xmlns:a16="http://schemas.microsoft.com/office/drawing/2014/main" val="20000"/>
                    </a:ext>
                  </a:extLst>
                </a:gridCol>
                <a:gridCol w="1021404">
                  <a:extLst>
                    <a:ext uri="{9D8B030D-6E8A-4147-A177-3AD203B41FA5}">
                      <a16:colId xmlns="" xmlns:a16="http://schemas.microsoft.com/office/drawing/2014/main" val="20001"/>
                    </a:ext>
                  </a:extLst>
                </a:gridCol>
                <a:gridCol w="1021404">
                  <a:extLst>
                    <a:ext uri="{9D8B030D-6E8A-4147-A177-3AD203B41FA5}">
                      <a16:colId xmlns="" xmlns:a16="http://schemas.microsoft.com/office/drawing/2014/main" val="20002"/>
                    </a:ext>
                  </a:extLst>
                </a:gridCol>
                <a:gridCol w="1021404">
                  <a:extLst>
                    <a:ext uri="{9D8B030D-6E8A-4147-A177-3AD203B41FA5}">
                      <a16:colId xmlns="" xmlns:a16="http://schemas.microsoft.com/office/drawing/2014/main" val="20003"/>
                    </a:ext>
                  </a:extLst>
                </a:gridCol>
                <a:gridCol w="1021404">
                  <a:extLst>
                    <a:ext uri="{9D8B030D-6E8A-4147-A177-3AD203B41FA5}">
                      <a16:colId xmlns="" xmlns:a16="http://schemas.microsoft.com/office/drawing/2014/main" val="20004"/>
                    </a:ext>
                  </a:extLst>
                </a:gridCol>
                <a:gridCol w="1021404">
                  <a:extLst>
                    <a:ext uri="{9D8B030D-6E8A-4147-A177-3AD203B41FA5}">
                      <a16:colId xmlns="" xmlns:a16="http://schemas.microsoft.com/office/drawing/2014/main" val="20005"/>
                    </a:ext>
                  </a:extLst>
                </a:gridCol>
                <a:gridCol w="1021404">
                  <a:extLst>
                    <a:ext uri="{9D8B030D-6E8A-4147-A177-3AD203B41FA5}">
                      <a16:colId xmlns="" xmlns:a16="http://schemas.microsoft.com/office/drawing/2014/main" val="20006"/>
                    </a:ext>
                  </a:extLst>
                </a:gridCol>
                <a:gridCol w="1021404">
                  <a:extLst>
                    <a:ext uri="{9D8B030D-6E8A-4147-A177-3AD203B41FA5}">
                      <a16:colId xmlns="" xmlns:a16="http://schemas.microsoft.com/office/drawing/2014/main" val="20007"/>
                    </a:ext>
                  </a:extLst>
                </a:gridCol>
                <a:gridCol w="1021404">
                  <a:extLst>
                    <a:ext uri="{9D8B030D-6E8A-4147-A177-3AD203B41FA5}">
                      <a16:colId xmlns="" xmlns:a16="http://schemas.microsoft.com/office/drawing/2014/main" val="20008"/>
                    </a:ext>
                  </a:extLst>
                </a:gridCol>
                <a:gridCol w="1021404">
                  <a:extLst>
                    <a:ext uri="{9D8B030D-6E8A-4147-A177-3AD203B41FA5}">
                      <a16:colId xmlns="" xmlns:a16="http://schemas.microsoft.com/office/drawing/2014/main" val="20009"/>
                    </a:ext>
                  </a:extLst>
                </a:gridCol>
              </a:tblGrid>
              <a:tr h="428511">
                <a:tc rowSpan="2">
                  <a:txBody>
                    <a:bodyPr/>
                    <a:lstStyle/>
                    <a:p>
                      <a:pPr algn="ctr" rtl="0" fontAlgn="ctr"/>
                      <a:r>
                        <a:rPr lang="es-CO" sz="1200" b="1" u="none" strike="noStrike" dirty="0">
                          <a:solidFill>
                            <a:schemeClr val="bg1"/>
                          </a:solidFill>
                          <a:effectLst/>
                        </a:rPr>
                        <a:t>POLÍTICA</a:t>
                      </a:r>
                      <a:endParaRPr lang="es-CO" sz="1200" b="1" i="0" u="none" strike="noStrike" dirty="0">
                        <a:solidFill>
                          <a:schemeClr val="bg1"/>
                        </a:solidFill>
                        <a:effectLst/>
                        <a:latin typeface="Calibri" panose="020F0502020204030204" pitchFamily="34" charset="0"/>
                      </a:endParaRPr>
                    </a:p>
                  </a:txBody>
                  <a:tcPr marL="9525" marR="9525" marT="9525" marB="0" anchor="ctr">
                    <a:solidFill>
                      <a:srgbClr val="92D050"/>
                    </a:solidFill>
                  </a:tcPr>
                </a:tc>
                <a:tc rowSpan="2">
                  <a:txBody>
                    <a:bodyPr/>
                    <a:lstStyle/>
                    <a:p>
                      <a:pPr algn="ctr" rtl="0" fontAlgn="ctr"/>
                      <a:r>
                        <a:rPr lang="es-CO" sz="1200" b="1" u="none" strike="noStrike" dirty="0">
                          <a:solidFill>
                            <a:schemeClr val="bg1"/>
                          </a:solidFill>
                          <a:effectLst/>
                        </a:rPr>
                        <a:t>ESTRATEGIA</a:t>
                      </a:r>
                      <a:endParaRPr lang="es-CO" sz="1200" b="1" i="0" u="none" strike="noStrike" dirty="0">
                        <a:solidFill>
                          <a:schemeClr val="bg1"/>
                        </a:solidFill>
                        <a:effectLst/>
                        <a:latin typeface="Calibri" panose="020F0502020204030204" pitchFamily="34" charset="0"/>
                      </a:endParaRPr>
                    </a:p>
                  </a:txBody>
                  <a:tcPr marL="9525" marR="9525" marT="9525" marB="0" anchor="ctr">
                    <a:solidFill>
                      <a:srgbClr val="92D050"/>
                    </a:solidFill>
                  </a:tcPr>
                </a:tc>
                <a:tc rowSpan="2">
                  <a:txBody>
                    <a:bodyPr/>
                    <a:lstStyle/>
                    <a:p>
                      <a:pPr algn="ctr" rtl="0" fontAlgn="ctr"/>
                      <a:r>
                        <a:rPr lang="es-CO" sz="1200" b="1" u="none" strike="noStrike" dirty="0">
                          <a:solidFill>
                            <a:schemeClr val="bg1"/>
                          </a:solidFill>
                          <a:effectLst/>
                        </a:rPr>
                        <a:t>NOMBRE INDICADOR</a:t>
                      </a:r>
                      <a:endParaRPr lang="es-CO" sz="1200" b="1" i="0" u="none" strike="noStrike" dirty="0">
                        <a:solidFill>
                          <a:schemeClr val="bg1"/>
                        </a:solidFill>
                        <a:effectLst/>
                        <a:latin typeface="Calibri" panose="020F0502020204030204" pitchFamily="34" charset="0"/>
                      </a:endParaRPr>
                    </a:p>
                  </a:txBody>
                  <a:tcPr marL="9525" marR="9525" marT="9525" marB="0" anchor="ctr">
                    <a:solidFill>
                      <a:srgbClr val="92D050"/>
                    </a:solidFill>
                  </a:tcPr>
                </a:tc>
                <a:tc rowSpan="2">
                  <a:txBody>
                    <a:bodyPr/>
                    <a:lstStyle/>
                    <a:p>
                      <a:pPr algn="ctr" rtl="0" fontAlgn="ctr"/>
                      <a:r>
                        <a:rPr lang="es-CO" sz="1200" b="1" u="none" strike="noStrike" dirty="0">
                          <a:solidFill>
                            <a:schemeClr val="bg1"/>
                          </a:solidFill>
                          <a:effectLst/>
                        </a:rPr>
                        <a:t>FRECUENCIA </a:t>
                      </a:r>
                      <a:endParaRPr lang="es-CO" sz="1200" b="1" i="0" u="none" strike="noStrike" dirty="0">
                        <a:solidFill>
                          <a:schemeClr val="bg1"/>
                        </a:solidFill>
                        <a:effectLst/>
                        <a:latin typeface="Calibri" panose="020F0502020204030204" pitchFamily="34" charset="0"/>
                      </a:endParaRPr>
                    </a:p>
                  </a:txBody>
                  <a:tcPr marL="9525" marR="9525" marT="9525" marB="0" anchor="ctr">
                    <a:solidFill>
                      <a:srgbClr val="92D050"/>
                    </a:solidFill>
                  </a:tcPr>
                </a:tc>
                <a:tc rowSpan="2">
                  <a:txBody>
                    <a:bodyPr/>
                    <a:lstStyle/>
                    <a:p>
                      <a:pPr algn="ctr" rtl="0" fontAlgn="ctr"/>
                      <a:r>
                        <a:rPr lang="es-CO" sz="1200" b="1" u="none" strike="noStrike" dirty="0">
                          <a:solidFill>
                            <a:schemeClr val="bg1"/>
                          </a:solidFill>
                          <a:effectLst/>
                        </a:rPr>
                        <a:t>HERRAMIENTA DE SEGUIMIENTO </a:t>
                      </a:r>
                      <a:endParaRPr lang="es-CO" sz="1200" b="1" i="0" u="none" strike="noStrike" dirty="0">
                        <a:solidFill>
                          <a:schemeClr val="bg1"/>
                        </a:solidFill>
                        <a:effectLst/>
                        <a:latin typeface="Calibri" panose="020F0502020204030204" pitchFamily="34" charset="0"/>
                      </a:endParaRPr>
                    </a:p>
                  </a:txBody>
                  <a:tcPr marL="9525" marR="9525" marT="9525" marB="0" anchor="ctr">
                    <a:solidFill>
                      <a:srgbClr val="92D050"/>
                    </a:solidFill>
                  </a:tcPr>
                </a:tc>
                <a:tc gridSpan="4">
                  <a:txBody>
                    <a:bodyPr/>
                    <a:lstStyle/>
                    <a:p>
                      <a:pPr algn="ctr" rtl="0" fontAlgn="ctr"/>
                      <a:r>
                        <a:rPr lang="es-CO" sz="1200" b="1" u="none" strike="noStrike" dirty="0" smtClean="0">
                          <a:solidFill>
                            <a:schemeClr val="bg1"/>
                          </a:solidFill>
                          <a:effectLst/>
                        </a:rPr>
                        <a:t>METAS ANUALES</a:t>
                      </a:r>
                      <a:endParaRPr lang="es-CO" sz="1200" b="1" i="0" u="none" strike="noStrike" dirty="0">
                        <a:solidFill>
                          <a:schemeClr val="bg1"/>
                        </a:solidFill>
                        <a:effectLst/>
                        <a:latin typeface="Calibri" panose="020F0502020204030204" pitchFamily="34" charset="0"/>
                      </a:endParaRPr>
                    </a:p>
                  </a:txBody>
                  <a:tcPr marL="9525" marR="9525" marT="9525" marB="0" anchor="ctr">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rtl="0" fontAlgn="ctr"/>
                      <a:r>
                        <a:rPr lang="es-CO" sz="1200" b="1" u="none" strike="noStrike">
                          <a:solidFill>
                            <a:schemeClr val="bg1"/>
                          </a:solidFill>
                          <a:effectLst/>
                        </a:rPr>
                        <a:t>METAS CUATRIENIO</a:t>
                      </a:r>
                      <a:endParaRPr lang="es-CO" sz="1200" b="1" i="0" u="none" strike="noStrike">
                        <a:solidFill>
                          <a:schemeClr val="bg1"/>
                        </a:solidFill>
                        <a:effectLst/>
                        <a:latin typeface="Calibri" panose="020F0502020204030204" pitchFamily="34" charset="0"/>
                      </a:endParaRPr>
                    </a:p>
                  </a:txBody>
                  <a:tcPr marL="9525" marR="9525" marT="9525" marB="0" anchor="ctr">
                    <a:solidFill>
                      <a:srgbClr val="92D050"/>
                    </a:solidFill>
                  </a:tcPr>
                </a:tc>
                <a:extLst>
                  <a:ext uri="{0D108BD9-81ED-4DB2-BD59-A6C34878D82A}">
                    <a16:rowId xmlns="" xmlns:a16="http://schemas.microsoft.com/office/drawing/2014/main" val="10000"/>
                  </a:ext>
                </a:extLst>
              </a:tr>
              <a:tr h="271352">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1200" b="1" u="none" strike="noStrike" dirty="0">
                          <a:solidFill>
                            <a:schemeClr val="bg1"/>
                          </a:solidFill>
                          <a:effectLst/>
                        </a:rPr>
                        <a:t>2015</a:t>
                      </a:r>
                      <a:endParaRPr lang="es-CO" sz="1200" b="1" i="0" u="none" strike="noStrike" dirty="0">
                        <a:solidFill>
                          <a:schemeClr val="bg1"/>
                        </a:solidFill>
                        <a:effectLst/>
                        <a:latin typeface="Calibri" panose="020F0502020204030204" pitchFamily="34" charset="0"/>
                      </a:endParaRPr>
                    </a:p>
                  </a:txBody>
                  <a:tcPr marL="9525" marR="9525" marT="9525" marB="0" anchor="ctr">
                    <a:solidFill>
                      <a:srgbClr val="92D050"/>
                    </a:solidFill>
                  </a:tcPr>
                </a:tc>
                <a:tc>
                  <a:txBody>
                    <a:bodyPr/>
                    <a:lstStyle/>
                    <a:p>
                      <a:pPr algn="ctr" rtl="0" fontAlgn="ctr"/>
                      <a:r>
                        <a:rPr lang="es-CO" sz="1200" b="1" u="none" strike="noStrike" dirty="0">
                          <a:solidFill>
                            <a:schemeClr val="bg1"/>
                          </a:solidFill>
                          <a:effectLst/>
                        </a:rPr>
                        <a:t>2016</a:t>
                      </a:r>
                      <a:endParaRPr lang="es-CO" sz="1200" b="1" i="0" u="none" strike="noStrike" dirty="0">
                        <a:solidFill>
                          <a:schemeClr val="bg1"/>
                        </a:solidFill>
                        <a:effectLst/>
                        <a:latin typeface="Calibri" panose="020F0502020204030204" pitchFamily="34" charset="0"/>
                      </a:endParaRPr>
                    </a:p>
                  </a:txBody>
                  <a:tcPr marL="9525" marR="9525" marT="9525" marB="0" anchor="ctr">
                    <a:solidFill>
                      <a:srgbClr val="92D050"/>
                    </a:solidFill>
                  </a:tcPr>
                </a:tc>
                <a:tc>
                  <a:txBody>
                    <a:bodyPr/>
                    <a:lstStyle/>
                    <a:p>
                      <a:pPr algn="ctr" rtl="0" fontAlgn="ctr"/>
                      <a:r>
                        <a:rPr lang="es-CO" sz="1200" b="1" u="none" strike="noStrike" dirty="0">
                          <a:solidFill>
                            <a:schemeClr val="bg1"/>
                          </a:solidFill>
                          <a:effectLst/>
                        </a:rPr>
                        <a:t>2017</a:t>
                      </a:r>
                      <a:endParaRPr lang="es-CO" sz="1200" b="1" i="0" u="none" strike="noStrike" dirty="0">
                        <a:solidFill>
                          <a:schemeClr val="bg1"/>
                        </a:solidFill>
                        <a:effectLst/>
                        <a:latin typeface="Calibri" panose="020F0502020204030204" pitchFamily="34" charset="0"/>
                      </a:endParaRPr>
                    </a:p>
                  </a:txBody>
                  <a:tcPr marL="9525" marR="9525" marT="9525" marB="0" anchor="ctr">
                    <a:solidFill>
                      <a:srgbClr val="92D050"/>
                    </a:solidFill>
                  </a:tcPr>
                </a:tc>
                <a:tc>
                  <a:txBody>
                    <a:bodyPr/>
                    <a:lstStyle/>
                    <a:p>
                      <a:pPr algn="ctr" rtl="0" fontAlgn="ctr"/>
                      <a:r>
                        <a:rPr lang="es-CO" sz="1200" b="1" u="none" strike="noStrike" dirty="0">
                          <a:solidFill>
                            <a:schemeClr val="bg1"/>
                          </a:solidFill>
                          <a:effectLst/>
                        </a:rPr>
                        <a:t>2018</a:t>
                      </a:r>
                      <a:endParaRPr lang="es-CO" sz="1200" b="1" i="0" u="none" strike="noStrike" dirty="0">
                        <a:solidFill>
                          <a:schemeClr val="bg1"/>
                        </a:solidFill>
                        <a:effectLst/>
                        <a:latin typeface="Calibri" panose="020F0502020204030204" pitchFamily="34" charset="0"/>
                      </a:endParaRPr>
                    </a:p>
                  </a:txBody>
                  <a:tcPr marL="9525" marR="9525" marT="9525" marB="0" anchor="ctr">
                    <a:solidFill>
                      <a:srgbClr val="92D050"/>
                    </a:solidFill>
                  </a:tcPr>
                </a:tc>
                <a:tc>
                  <a:txBody>
                    <a:bodyPr/>
                    <a:lstStyle/>
                    <a:p>
                      <a:pPr algn="ctr" rtl="0" fontAlgn="ctr"/>
                      <a:r>
                        <a:rPr lang="es-CO" sz="1200" b="1" u="none" strike="noStrike" dirty="0">
                          <a:solidFill>
                            <a:schemeClr val="bg1"/>
                          </a:solidFill>
                          <a:effectLst/>
                        </a:rPr>
                        <a:t>2018</a:t>
                      </a:r>
                      <a:endParaRPr lang="es-CO" sz="1200" b="1" i="0" u="none" strike="noStrike" dirty="0">
                        <a:solidFill>
                          <a:schemeClr val="bg1"/>
                        </a:solidFill>
                        <a:effectLst/>
                        <a:latin typeface="Calibri" panose="020F0502020204030204" pitchFamily="34" charset="0"/>
                      </a:endParaRPr>
                    </a:p>
                  </a:txBody>
                  <a:tcPr marL="9525" marR="9525" marT="9525" marB="0" anchor="ctr">
                    <a:solidFill>
                      <a:srgbClr val="92D050"/>
                    </a:solidFill>
                  </a:tcPr>
                </a:tc>
                <a:extLst>
                  <a:ext uri="{0D108BD9-81ED-4DB2-BD59-A6C34878D82A}">
                    <a16:rowId xmlns="" xmlns:a16="http://schemas.microsoft.com/office/drawing/2014/main" val="10001"/>
                  </a:ext>
                </a:extLst>
              </a:tr>
              <a:tr h="1330918">
                <a:tc rowSpan="2">
                  <a:txBody>
                    <a:bodyPr/>
                    <a:lstStyle/>
                    <a:p>
                      <a:pPr algn="l" rtl="0" fontAlgn="ctr"/>
                      <a:r>
                        <a:rPr lang="es-CO" sz="1200" u="none" strike="noStrike">
                          <a:effectLst/>
                        </a:rPr>
                        <a:t>GESTIÓN DEL TALENTO HUMANO</a:t>
                      </a:r>
                      <a:endParaRPr lang="es-CO" sz="12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l" rtl="0" fontAlgn="ctr"/>
                      <a:r>
                        <a:rPr lang="es-CO" sz="1200" u="none" strike="noStrike">
                          <a:effectLst/>
                        </a:rPr>
                        <a:t>Promover la eficiencia y eficacia administrativa del Buen Gobierno del PND</a:t>
                      </a:r>
                      <a:endParaRPr lang="es-CO"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s-CO" sz="1200" u="none" strike="noStrike">
                          <a:effectLst/>
                        </a:rPr>
                        <a:t>Cumplimiento de la Gestión Estrategica del Talento Humano</a:t>
                      </a:r>
                      <a:endParaRPr lang="es-CO"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s-CO" sz="1200" u="none" strike="noStrike" dirty="0">
                          <a:effectLst/>
                        </a:rPr>
                        <a:t>Anual</a:t>
                      </a:r>
                      <a:endParaRPr lang="es-CO"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s-CO" sz="1200" u="none" strike="noStrike">
                          <a:effectLst/>
                        </a:rPr>
                        <a:t>FURAG</a:t>
                      </a:r>
                      <a:endParaRPr lang="es-CO"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200" u="none" strike="noStrike">
                          <a:effectLst/>
                        </a:rPr>
                        <a:t>90%</a:t>
                      </a:r>
                      <a:endParaRPr lang="es-CO"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200" u="none" strike="noStrike">
                          <a:effectLst/>
                        </a:rPr>
                        <a:t>95%</a:t>
                      </a:r>
                      <a:endParaRPr lang="es-CO"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200" u="none" strike="noStrike">
                          <a:effectLst/>
                        </a:rPr>
                        <a:t>98%</a:t>
                      </a:r>
                      <a:endParaRPr lang="es-CO"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200" u="none" strike="noStrike">
                          <a:effectLst/>
                        </a:rPr>
                        <a:t>98%</a:t>
                      </a:r>
                      <a:endParaRPr lang="es-CO" sz="1200" b="0"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rtl="0" fontAlgn="ctr"/>
                      <a:r>
                        <a:rPr lang="es-CO" sz="1200" u="none" strike="noStrike">
                          <a:effectLst/>
                        </a:rPr>
                        <a:t>100%</a:t>
                      </a:r>
                      <a:endParaRPr lang="es-CO"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2"/>
                  </a:ext>
                </a:extLst>
              </a:tr>
              <a:tr h="1111252">
                <a:tc vMerge="1">
                  <a:txBody>
                    <a:bodyPr/>
                    <a:lstStyle/>
                    <a:p>
                      <a:endParaRPr lang="es-CO"/>
                    </a:p>
                  </a:txBody>
                  <a:tcPr/>
                </a:tc>
                <a:tc vMerge="1">
                  <a:txBody>
                    <a:bodyPr/>
                    <a:lstStyle/>
                    <a:p>
                      <a:endParaRPr lang="es-CO"/>
                    </a:p>
                  </a:txBody>
                  <a:tcPr/>
                </a:tc>
                <a:tc>
                  <a:txBody>
                    <a:bodyPr/>
                    <a:lstStyle/>
                    <a:p>
                      <a:pPr algn="l" rtl="0" fontAlgn="ctr"/>
                      <a:r>
                        <a:rPr lang="es-CO" sz="1200" u="none" strike="noStrike">
                          <a:effectLst/>
                        </a:rPr>
                        <a:t>Servidores Públicos formados en énfasis en la  Paz</a:t>
                      </a:r>
                      <a:endParaRPr lang="es-CO"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s-CO" sz="1200" u="none" strike="noStrike">
                          <a:effectLst/>
                        </a:rPr>
                        <a:t>Anual</a:t>
                      </a:r>
                      <a:endParaRPr lang="es-CO"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s-CO" sz="1200" u="none" strike="noStrike">
                          <a:effectLst/>
                        </a:rPr>
                        <a:t>sistemas de seguimiento</a:t>
                      </a:r>
                      <a:endParaRPr lang="es-CO"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200" u="none" strike="noStrike">
                          <a:effectLst/>
                        </a:rPr>
                        <a:t>90%</a:t>
                      </a:r>
                      <a:endParaRPr lang="es-CO"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200" u="none" strike="noStrike">
                          <a:effectLst/>
                        </a:rPr>
                        <a:t>95%</a:t>
                      </a:r>
                      <a:endParaRPr lang="es-CO"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200" u="none" strike="noStrike">
                          <a:effectLst/>
                        </a:rPr>
                        <a:t>100%</a:t>
                      </a:r>
                      <a:endParaRPr lang="es-CO"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200" u="none" strike="noStrike" dirty="0">
                          <a:effectLst/>
                        </a:rPr>
                        <a:t>100%</a:t>
                      </a:r>
                      <a:endParaRPr lang="es-CO" sz="12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s-CO"/>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7947252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11606" y="68095"/>
            <a:ext cx="9347200" cy="1003308"/>
          </a:xfrm>
        </p:spPr>
        <p:txBody>
          <a:bodyPr/>
          <a:lstStyle/>
          <a:p>
            <a:pPr algn="r"/>
            <a:r>
              <a:rPr lang="es-ES" sz="4000" b="1" dirty="0" smtClean="0">
                <a:solidFill>
                  <a:schemeClr val="bg1"/>
                </a:solidFill>
              </a:rPr>
              <a:t>Política 3: Gestión del Talento Humano</a:t>
            </a:r>
            <a:endParaRPr lang="es-ES_tradnl" sz="4000" b="1" dirty="0">
              <a:solidFill>
                <a:schemeClr val="bg1"/>
              </a:solidFill>
            </a:endParaRPr>
          </a:p>
        </p:txBody>
      </p:sp>
      <p:sp>
        <p:nvSpPr>
          <p:cNvPr id="6" name="CuadroTexto 5"/>
          <p:cNvSpPr txBox="1"/>
          <p:nvPr/>
        </p:nvSpPr>
        <p:spPr>
          <a:xfrm>
            <a:off x="5" y="6391247"/>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pic>
        <p:nvPicPr>
          <p:cNvPr id="8" name="Imagen 7"/>
          <p:cNvPicPr>
            <a:picLocks noChangeAspect="1"/>
          </p:cNvPicPr>
          <p:nvPr/>
        </p:nvPicPr>
        <p:blipFill>
          <a:blip r:embed="rId4"/>
          <a:stretch>
            <a:fillRect/>
          </a:stretch>
        </p:blipFill>
        <p:spPr>
          <a:xfrm>
            <a:off x="1293779" y="1263976"/>
            <a:ext cx="9912484" cy="4214852"/>
          </a:xfrm>
          <a:prstGeom prst="rect">
            <a:avLst/>
          </a:prstGeom>
        </p:spPr>
      </p:pic>
    </p:spTree>
    <p:extLst>
      <p:ext uri="{BB962C8B-B14F-4D97-AF65-F5344CB8AC3E}">
        <p14:creationId xmlns:p14="http://schemas.microsoft.com/office/powerpoint/2010/main" val="8285129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11606" y="68095"/>
            <a:ext cx="9347200" cy="1003308"/>
          </a:xfrm>
        </p:spPr>
        <p:txBody>
          <a:bodyPr/>
          <a:lstStyle/>
          <a:p>
            <a:pPr algn="r"/>
            <a:r>
              <a:rPr lang="es-ES" sz="4000" b="1" dirty="0" smtClean="0">
                <a:solidFill>
                  <a:schemeClr val="bg1"/>
                </a:solidFill>
              </a:rPr>
              <a:t>Política </a:t>
            </a:r>
            <a:r>
              <a:rPr lang="es-ES" sz="4000" b="1" dirty="0">
                <a:solidFill>
                  <a:schemeClr val="bg1"/>
                </a:solidFill>
              </a:rPr>
              <a:t>4</a:t>
            </a:r>
            <a:r>
              <a:rPr lang="es-ES" sz="4000" b="1" dirty="0" smtClean="0">
                <a:solidFill>
                  <a:schemeClr val="bg1"/>
                </a:solidFill>
              </a:rPr>
              <a:t>: Eficiencia Administrativa</a:t>
            </a:r>
            <a:endParaRPr lang="es-ES_tradnl" sz="4000" b="1" dirty="0">
              <a:solidFill>
                <a:schemeClr val="bg1"/>
              </a:solidFill>
            </a:endParaRPr>
          </a:p>
        </p:txBody>
      </p:sp>
      <p:sp>
        <p:nvSpPr>
          <p:cNvPr id="6" name="CuadroTexto 5"/>
          <p:cNvSpPr txBox="1"/>
          <p:nvPr/>
        </p:nvSpPr>
        <p:spPr>
          <a:xfrm>
            <a:off x="5" y="6391247"/>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graphicFrame>
        <p:nvGraphicFramePr>
          <p:cNvPr id="8" name="Tabla 7"/>
          <p:cNvGraphicFramePr>
            <a:graphicFrameLocks noGrp="1"/>
          </p:cNvGraphicFramePr>
          <p:nvPr>
            <p:extLst>
              <p:ext uri="{D42A27DB-BD31-4B8C-83A1-F6EECF244321}">
                <p14:modId xmlns:p14="http://schemas.microsoft.com/office/powerpoint/2010/main" val="3931388936"/>
              </p:ext>
            </p:extLst>
          </p:nvPr>
        </p:nvGraphicFramePr>
        <p:xfrm>
          <a:off x="632298" y="1502934"/>
          <a:ext cx="10972800" cy="4795683"/>
        </p:xfrm>
        <a:graphic>
          <a:graphicData uri="http://schemas.openxmlformats.org/drawingml/2006/table">
            <a:tbl>
              <a:tblPr>
                <a:tableStyleId>{E8B1032C-EA38-4F05-BA0D-38AFFFC7BED3}</a:tableStyleId>
              </a:tblPr>
              <a:tblGrid>
                <a:gridCol w="943583">
                  <a:extLst>
                    <a:ext uri="{9D8B030D-6E8A-4147-A177-3AD203B41FA5}">
                      <a16:colId xmlns="" xmlns:a16="http://schemas.microsoft.com/office/drawing/2014/main" val="20000"/>
                    </a:ext>
                  </a:extLst>
                </a:gridCol>
                <a:gridCol w="856034">
                  <a:extLst>
                    <a:ext uri="{9D8B030D-6E8A-4147-A177-3AD203B41FA5}">
                      <a16:colId xmlns="" xmlns:a16="http://schemas.microsoft.com/office/drawing/2014/main" val="20001"/>
                    </a:ext>
                  </a:extLst>
                </a:gridCol>
                <a:gridCol w="3754876">
                  <a:extLst>
                    <a:ext uri="{9D8B030D-6E8A-4147-A177-3AD203B41FA5}">
                      <a16:colId xmlns="" xmlns:a16="http://schemas.microsoft.com/office/drawing/2014/main" val="20002"/>
                    </a:ext>
                  </a:extLst>
                </a:gridCol>
                <a:gridCol w="928488">
                  <a:extLst>
                    <a:ext uri="{9D8B030D-6E8A-4147-A177-3AD203B41FA5}">
                      <a16:colId xmlns="" xmlns:a16="http://schemas.microsoft.com/office/drawing/2014/main" val="20003"/>
                    </a:ext>
                  </a:extLst>
                </a:gridCol>
                <a:gridCol w="592183">
                  <a:extLst>
                    <a:ext uri="{9D8B030D-6E8A-4147-A177-3AD203B41FA5}">
                      <a16:colId xmlns="" xmlns:a16="http://schemas.microsoft.com/office/drawing/2014/main" val="20004"/>
                    </a:ext>
                  </a:extLst>
                </a:gridCol>
                <a:gridCol w="592183">
                  <a:extLst>
                    <a:ext uri="{9D8B030D-6E8A-4147-A177-3AD203B41FA5}">
                      <a16:colId xmlns="" xmlns:a16="http://schemas.microsoft.com/office/drawing/2014/main" val="20005"/>
                    </a:ext>
                  </a:extLst>
                </a:gridCol>
                <a:gridCol w="592183">
                  <a:extLst>
                    <a:ext uri="{9D8B030D-6E8A-4147-A177-3AD203B41FA5}">
                      <a16:colId xmlns="" xmlns:a16="http://schemas.microsoft.com/office/drawing/2014/main" val="20006"/>
                    </a:ext>
                  </a:extLst>
                </a:gridCol>
                <a:gridCol w="592183">
                  <a:extLst>
                    <a:ext uri="{9D8B030D-6E8A-4147-A177-3AD203B41FA5}">
                      <a16:colId xmlns="" xmlns:a16="http://schemas.microsoft.com/office/drawing/2014/main" val="20007"/>
                    </a:ext>
                  </a:extLst>
                </a:gridCol>
                <a:gridCol w="592183">
                  <a:extLst>
                    <a:ext uri="{9D8B030D-6E8A-4147-A177-3AD203B41FA5}">
                      <a16:colId xmlns="" xmlns:a16="http://schemas.microsoft.com/office/drawing/2014/main" val="20008"/>
                    </a:ext>
                  </a:extLst>
                </a:gridCol>
                <a:gridCol w="592183">
                  <a:extLst>
                    <a:ext uri="{9D8B030D-6E8A-4147-A177-3AD203B41FA5}">
                      <a16:colId xmlns="" xmlns:a16="http://schemas.microsoft.com/office/drawing/2014/main" val="20009"/>
                    </a:ext>
                  </a:extLst>
                </a:gridCol>
                <a:gridCol w="936721">
                  <a:extLst>
                    <a:ext uri="{9D8B030D-6E8A-4147-A177-3AD203B41FA5}">
                      <a16:colId xmlns="" xmlns:a16="http://schemas.microsoft.com/office/drawing/2014/main" val="20010"/>
                    </a:ext>
                  </a:extLst>
                </a:gridCol>
              </a:tblGrid>
              <a:tr h="97590">
                <a:tc rowSpan="2" gridSpan="2">
                  <a:txBody>
                    <a:bodyPr/>
                    <a:lstStyle/>
                    <a:p>
                      <a:pPr algn="ctr" rtl="0" fontAlgn="ctr"/>
                      <a:r>
                        <a:rPr lang="es-CO" sz="1000" u="none" strike="noStrike" dirty="0">
                          <a:solidFill>
                            <a:schemeClr val="bg1"/>
                          </a:solidFill>
                          <a:effectLst/>
                        </a:rPr>
                        <a:t>ESTRATEGIA</a:t>
                      </a:r>
                      <a:endParaRPr lang="es-CO" sz="1000" b="1" i="0" u="none" strike="noStrike" dirty="0">
                        <a:solidFill>
                          <a:schemeClr val="bg1"/>
                        </a:solidFill>
                        <a:effectLst/>
                        <a:latin typeface="Arial" panose="020B0604020202020204" pitchFamily="34" charset="0"/>
                      </a:endParaRPr>
                    </a:p>
                  </a:txBody>
                  <a:tcPr marL="4704" marR="4704" marT="4704" marB="0" anchor="ctr">
                    <a:solidFill>
                      <a:srgbClr val="92D050"/>
                    </a:solidFill>
                  </a:tcPr>
                </a:tc>
                <a:tc rowSpan="2" hMerge="1">
                  <a:txBody>
                    <a:bodyPr/>
                    <a:lstStyle/>
                    <a:p>
                      <a:endParaRPr lang="es-CO"/>
                    </a:p>
                  </a:txBody>
                  <a:tcPr/>
                </a:tc>
                <a:tc rowSpan="2">
                  <a:txBody>
                    <a:bodyPr/>
                    <a:lstStyle/>
                    <a:p>
                      <a:pPr algn="ctr" rtl="0" fontAlgn="ctr"/>
                      <a:r>
                        <a:rPr lang="es-CO" sz="1000" u="none" strike="noStrike" dirty="0">
                          <a:solidFill>
                            <a:schemeClr val="bg1"/>
                          </a:solidFill>
                          <a:effectLst/>
                        </a:rPr>
                        <a:t>INDICADOR</a:t>
                      </a:r>
                      <a:endParaRPr lang="es-CO" sz="1000" b="1" i="0" u="none" strike="noStrike" dirty="0">
                        <a:solidFill>
                          <a:schemeClr val="bg1"/>
                        </a:solidFill>
                        <a:effectLst/>
                        <a:latin typeface="Arial" panose="020B0604020202020204" pitchFamily="34" charset="0"/>
                      </a:endParaRPr>
                    </a:p>
                  </a:txBody>
                  <a:tcPr marL="4704" marR="4704" marT="4704" marB="0" anchor="ctr">
                    <a:solidFill>
                      <a:srgbClr val="92D050"/>
                    </a:solidFill>
                  </a:tcPr>
                </a:tc>
                <a:tc gridSpan="7">
                  <a:txBody>
                    <a:bodyPr/>
                    <a:lstStyle/>
                    <a:p>
                      <a:pPr algn="ctr" rtl="0" fontAlgn="ctr"/>
                      <a:r>
                        <a:rPr lang="es-CO" sz="1000" u="none" strike="noStrike" dirty="0">
                          <a:solidFill>
                            <a:schemeClr val="bg1"/>
                          </a:solidFill>
                          <a:effectLst/>
                        </a:rPr>
                        <a:t>AVANCES POR ENTIDAD - III TRIMESTRE 2018</a:t>
                      </a:r>
                      <a:endParaRPr lang="es-CO" sz="1000" b="1" i="0" u="none" strike="noStrike" dirty="0">
                        <a:solidFill>
                          <a:schemeClr val="bg1"/>
                        </a:solidFill>
                        <a:effectLst/>
                        <a:latin typeface="Arial" panose="020B0604020202020204" pitchFamily="34" charset="0"/>
                      </a:endParaRPr>
                    </a:p>
                  </a:txBody>
                  <a:tcPr marL="4704" marR="4704" marT="4704" marB="0" anchor="ctr">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rtl="0" fontAlgn="ctr"/>
                      <a:r>
                        <a:rPr lang="es-CO" sz="1000" u="none" strike="noStrike" dirty="0">
                          <a:solidFill>
                            <a:schemeClr val="bg1"/>
                          </a:solidFill>
                          <a:effectLst/>
                        </a:rPr>
                        <a:t>PROMEDIO SECTOR</a:t>
                      </a:r>
                      <a:endParaRPr lang="es-CO" sz="1000" b="1" i="0" u="none" strike="noStrike" dirty="0">
                        <a:solidFill>
                          <a:schemeClr val="bg1"/>
                        </a:solidFill>
                        <a:effectLst/>
                        <a:latin typeface="Arial" panose="020B0604020202020204" pitchFamily="34" charset="0"/>
                      </a:endParaRPr>
                    </a:p>
                  </a:txBody>
                  <a:tcPr marL="4704" marR="4704" marT="4704" marB="0" anchor="ctr">
                    <a:solidFill>
                      <a:srgbClr val="92D050"/>
                    </a:solidFill>
                  </a:tcPr>
                </a:tc>
                <a:extLst>
                  <a:ext uri="{0D108BD9-81ED-4DB2-BD59-A6C34878D82A}">
                    <a16:rowId xmlns="" xmlns:a16="http://schemas.microsoft.com/office/drawing/2014/main" val="10000"/>
                  </a:ext>
                </a:extLst>
              </a:tr>
              <a:tr h="97590">
                <a:tc gridSpan="2" vMerge="1">
                  <a:txBody>
                    <a:bodyPr/>
                    <a:lstStyle/>
                    <a:p>
                      <a:endParaRPr lang="es-CO"/>
                    </a:p>
                  </a:txBody>
                  <a:tcPr/>
                </a:tc>
                <a:tc hMerge="1" vMerge="1">
                  <a:txBody>
                    <a:bodyPr/>
                    <a:lstStyle/>
                    <a:p>
                      <a:endParaRPr lang="es-CO"/>
                    </a:p>
                  </a:txBody>
                  <a:tcPr/>
                </a:tc>
                <a:tc vMerge="1">
                  <a:txBody>
                    <a:bodyPr/>
                    <a:lstStyle/>
                    <a:p>
                      <a:endParaRPr lang="es-CO"/>
                    </a:p>
                  </a:txBody>
                  <a:tcPr/>
                </a:tc>
                <a:tc>
                  <a:txBody>
                    <a:bodyPr/>
                    <a:lstStyle/>
                    <a:p>
                      <a:pPr algn="ctr" rtl="0" fontAlgn="ctr"/>
                      <a:r>
                        <a:rPr lang="es-CO" sz="1000" u="none" strike="noStrike" dirty="0" err="1">
                          <a:solidFill>
                            <a:schemeClr val="bg1"/>
                          </a:solidFill>
                          <a:effectLst/>
                        </a:rPr>
                        <a:t>MINMINAS</a:t>
                      </a:r>
                      <a:endParaRPr lang="es-CO" sz="1000" b="1" i="0" u="none" strike="noStrike" dirty="0">
                        <a:solidFill>
                          <a:schemeClr val="bg1"/>
                        </a:solidFill>
                        <a:effectLst/>
                        <a:latin typeface="Arial" panose="020B0604020202020204" pitchFamily="34" charset="0"/>
                      </a:endParaRPr>
                    </a:p>
                  </a:txBody>
                  <a:tcPr marL="4704" marR="4704" marT="4704" marB="0" anchor="ctr">
                    <a:solidFill>
                      <a:srgbClr val="92D050"/>
                    </a:solidFill>
                  </a:tcPr>
                </a:tc>
                <a:tc>
                  <a:txBody>
                    <a:bodyPr/>
                    <a:lstStyle/>
                    <a:p>
                      <a:pPr algn="ctr" rtl="0" fontAlgn="ctr"/>
                      <a:r>
                        <a:rPr lang="es-CO" sz="1000" u="none" strike="noStrike" dirty="0" err="1">
                          <a:solidFill>
                            <a:schemeClr val="bg1"/>
                          </a:solidFill>
                          <a:effectLst/>
                        </a:rPr>
                        <a:t>ANH</a:t>
                      </a:r>
                      <a:r>
                        <a:rPr lang="es-CO" sz="1000" u="none" strike="noStrike" dirty="0">
                          <a:solidFill>
                            <a:schemeClr val="bg1"/>
                          </a:solidFill>
                          <a:effectLst/>
                        </a:rPr>
                        <a:t>*</a:t>
                      </a:r>
                      <a:endParaRPr lang="es-CO" sz="1000" b="1" i="0" u="none" strike="noStrike" dirty="0">
                        <a:solidFill>
                          <a:schemeClr val="bg1"/>
                        </a:solidFill>
                        <a:effectLst/>
                        <a:latin typeface="Arial" panose="020B0604020202020204" pitchFamily="34" charset="0"/>
                      </a:endParaRPr>
                    </a:p>
                  </a:txBody>
                  <a:tcPr marL="4704" marR="4704" marT="4704" marB="0" anchor="ctr">
                    <a:solidFill>
                      <a:srgbClr val="92D050"/>
                    </a:solidFill>
                  </a:tcPr>
                </a:tc>
                <a:tc>
                  <a:txBody>
                    <a:bodyPr/>
                    <a:lstStyle/>
                    <a:p>
                      <a:pPr algn="ctr" rtl="0" fontAlgn="ctr"/>
                      <a:r>
                        <a:rPr lang="es-CO" sz="1000" u="none" strike="noStrike" dirty="0">
                          <a:solidFill>
                            <a:schemeClr val="bg1"/>
                          </a:solidFill>
                          <a:effectLst/>
                        </a:rPr>
                        <a:t>ANM</a:t>
                      </a:r>
                      <a:endParaRPr lang="es-CO" sz="1000" b="1" i="0" u="none" strike="noStrike" dirty="0">
                        <a:solidFill>
                          <a:schemeClr val="bg1"/>
                        </a:solidFill>
                        <a:effectLst/>
                        <a:latin typeface="Arial" panose="020B0604020202020204" pitchFamily="34" charset="0"/>
                      </a:endParaRPr>
                    </a:p>
                  </a:txBody>
                  <a:tcPr marL="4704" marR="4704" marT="4704" marB="0" anchor="ctr">
                    <a:solidFill>
                      <a:srgbClr val="92D050"/>
                    </a:solidFill>
                  </a:tcPr>
                </a:tc>
                <a:tc>
                  <a:txBody>
                    <a:bodyPr/>
                    <a:lstStyle/>
                    <a:p>
                      <a:pPr algn="ctr" rtl="0" fontAlgn="ctr"/>
                      <a:r>
                        <a:rPr lang="es-CO" sz="1000" u="none" strike="noStrike" dirty="0" err="1">
                          <a:solidFill>
                            <a:schemeClr val="bg1"/>
                          </a:solidFill>
                          <a:effectLst/>
                        </a:rPr>
                        <a:t>SGC</a:t>
                      </a:r>
                      <a:endParaRPr lang="es-CO" sz="1000" b="1" i="0" u="none" strike="noStrike" dirty="0">
                        <a:solidFill>
                          <a:schemeClr val="bg1"/>
                        </a:solidFill>
                        <a:effectLst/>
                        <a:latin typeface="Arial" panose="020B0604020202020204" pitchFamily="34" charset="0"/>
                      </a:endParaRPr>
                    </a:p>
                  </a:txBody>
                  <a:tcPr marL="4704" marR="4704" marT="4704" marB="0" anchor="ctr">
                    <a:solidFill>
                      <a:srgbClr val="92D050"/>
                    </a:solidFill>
                  </a:tcPr>
                </a:tc>
                <a:tc>
                  <a:txBody>
                    <a:bodyPr/>
                    <a:lstStyle/>
                    <a:p>
                      <a:pPr algn="ctr" rtl="0" fontAlgn="ctr"/>
                      <a:r>
                        <a:rPr lang="es-CO" sz="1000" u="none" strike="noStrike">
                          <a:solidFill>
                            <a:schemeClr val="bg1"/>
                          </a:solidFill>
                          <a:effectLst/>
                        </a:rPr>
                        <a:t>UPME</a:t>
                      </a:r>
                      <a:endParaRPr lang="es-CO" sz="1000" b="1" i="0" u="none" strike="noStrike">
                        <a:solidFill>
                          <a:schemeClr val="bg1"/>
                        </a:solidFill>
                        <a:effectLst/>
                        <a:latin typeface="Arial" panose="020B0604020202020204" pitchFamily="34" charset="0"/>
                      </a:endParaRPr>
                    </a:p>
                  </a:txBody>
                  <a:tcPr marL="4704" marR="4704" marT="4704" marB="0" anchor="ctr">
                    <a:solidFill>
                      <a:srgbClr val="92D050"/>
                    </a:solidFill>
                  </a:tcPr>
                </a:tc>
                <a:tc>
                  <a:txBody>
                    <a:bodyPr/>
                    <a:lstStyle/>
                    <a:p>
                      <a:pPr algn="ctr" rtl="0" fontAlgn="ctr"/>
                      <a:r>
                        <a:rPr lang="es-CO" sz="1000" u="none" strike="noStrike">
                          <a:solidFill>
                            <a:schemeClr val="bg1"/>
                          </a:solidFill>
                          <a:effectLst/>
                        </a:rPr>
                        <a:t>CREG</a:t>
                      </a:r>
                      <a:endParaRPr lang="es-CO" sz="1000" b="1" i="0" u="none" strike="noStrike">
                        <a:solidFill>
                          <a:schemeClr val="bg1"/>
                        </a:solidFill>
                        <a:effectLst/>
                        <a:latin typeface="Arial" panose="020B0604020202020204" pitchFamily="34" charset="0"/>
                      </a:endParaRPr>
                    </a:p>
                  </a:txBody>
                  <a:tcPr marL="4704" marR="4704" marT="4704" marB="0" anchor="ctr">
                    <a:solidFill>
                      <a:srgbClr val="92D050"/>
                    </a:solidFill>
                  </a:tcPr>
                </a:tc>
                <a:tc>
                  <a:txBody>
                    <a:bodyPr/>
                    <a:lstStyle/>
                    <a:p>
                      <a:pPr algn="ctr" rtl="0" fontAlgn="ctr"/>
                      <a:r>
                        <a:rPr lang="es-CO" sz="1000" u="none" strike="noStrike" dirty="0">
                          <a:solidFill>
                            <a:schemeClr val="bg1"/>
                          </a:solidFill>
                          <a:effectLst/>
                        </a:rPr>
                        <a:t>IPSE</a:t>
                      </a:r>
                      <a:endParaRPr lang="es-CO" sz="1000" b="1" i="0" u="none" strike="noStrike" dirty="0">
                        <a:solidFill>
                          <a:schemeClr val="bg1"/>
                        </a:solidFill>
                        <a:effectLst/>
                        <a:latin typeface="Arial" panose="020B0604020202020204" pitchFamily="34" charset="0"/>
                      </a:endParaRPr>
                    </a:p>
                  </a:txBody>
                  <a:tcPr marL="4704" marR="4704" marT="4704" marB="0" anchor="ctr">
                    <a:solidFill>
                      <a:srgbClr val="92D050"/>
                    </a:solidFill>
                  </a:tcPr>
                </a:tc>
                <a:tc vMerge="1">
                  <a:txBody>
                    <a:bodyPr/>
                    <a:lstStyle/>
                    <a:p>
                      <a:endParaRPr lang="es-CO"/>
                    </a:p>
                  </a:txBody>
                  <a:tcPr/>
                </a:tc>
                <a:extLst>
                  <a:ext uri="{0D108BD9-81ED-4DB2-BD59-A6C34878D82A}">
                    <a16:rowId xmlns="" xmlns:a16="http://schemas.microsoft.com/office/drawing/2014/main" val="10001"/>
                  </a:ext>
                </a:extLst>
              </a:tr>
              <a:tr h="365962">
                <a:tc rowSpan="14">
                  <a:txBody>
                    <a:bodyPr/>
                    <a:lstStyle/>
                    <a:p>
                      <a:pPr algn="ctr" rtl="0" fontAlgn="ctr"/>
                      <a:r>
                        <a:rPr lang="es-CO" sz="1000" u="none" strike="noStrike" dirty="0">
                          <a:effectLst/>
                        </a:rPr>
                        <a:t>Estrategia Gobierno en Línea -GEL-</a:t>
                      </a:r>
                      <a:endParaRPr lang="es-CO"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Integración de Sistemas </a:t>
                      </a:r>
                      <a:endParaRPr lang="es-CO"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l" rtl="0" fontAlgn="ctr"/>
                      <a:r>
                        <a:rPr lang="es-CO" sz="1000" u="none" strike="noStrike" dirty="0" smtClean="0">
                          <a:effectLst/>
                        </a:rPr>
                        <a:t>**Avance </a:t>
                      </a:r>
                      <a:r>
                        <a:rPr lang="es-CO" sz="1000" u="none" strike="noStrike" dirty="0">
                          <a:effectLst/>
                        </a:rPr>
                        <a:t>de cumplimiento de la Integración de los Sistemas de Gestión del sector</a:t>
                      </a:r>
                      <a:endParaRPr lang="es-CO"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18,5% </a:t>
                      </a:r>
                      <a:endParaRPr lang="es-CO"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 100%</a:t>
                      </a:r>
                      <a:endParaRPr lang="es-CO"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 15,8%</a:t>
                      </a:r>
                      <a:endParaRPr lang="es-CO" sz="1000" b="1"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 35%</a:t>
                      </a:r>
                      <a:endParaRPr lang="es-CO"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 10%</a:t>
                      </a:r>
                      <a:endParaRPr lang="es-CO"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 31,5%</a:t>
                      </a:r>
                      <a:endParaRPr lang="es-CO"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48% </a:t>
                      </a:r>
                      <a:endParaRPr lang="es-CO"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13,62% </a:t>
                      </a:r>
                      <a:endParaRPr lang="es-CO" sz="1000" b="0" i="0" u="none" strike="noStrike" dirty="0">
                        <a:solidFill>
                          <a:srgbClr val="000000"/>
                        </a:solidFill>
                        <a:effectLst/>
                        <a:latin typeface="Arial" panose="020B0604020202020204" pitchFamily="34" charset="0"/>
                      </a:endParaRPr>
                    </a:p>
                  </a:txBody>
                  <a:tcPr marL="4704" marR="4704" marT="4704" marB="0" anchor="ctr"/>
                </a:tc>
                <a:extLst>
                  <a:ext uri="{0D108BD9-81ED-4DB2-BD59-A6C34878D82A}">
                    <a16:rowId xmlns="" xmlns:a16="http://schemas.microsoft.com/office/drawing/2014/main" val="10002"/>
                  </a:ext>
                </a:extLst>
              </a:tr>
              <a:tr h="219578">
                <a:tc vMerge="1">
                  <a:txBody>
                    <a:bodyPr/>
                    <a:lstStyle/>
                    <a:p>
                      <a:endParaRPr lang="es-CO"/>
                    </a:p>
                  </a:txBody>
                  <a:tcPr/>
                </a:tc>
                <a:tc rowSpan="3">
                  <a:txBody>
                    <a:bodyPr/>
                    <a:lstStyle/>
                    <a:p>
                      <a:pPr algn="ctr" rtl="0" fontAlgn="ctr"/>
                      <a:r>
                        <a:rPr lang="es-CO" sz="1000" u="none" strike="noStrike" dirty="0">
                          <a:effectLst/>
                        </a:rPr>
                        <a:t>Capacidades Institucionales</a:t>
                      </a:r>
                      <a:endParaRPr lang="es-CO"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l" rtl="0" fontAlgn="ctr"/>
                      <a:r>
                        <a:rPr lang="es-CO" sz="1000" u="none" strike="noStrike">
                          <a:effectLst/>
                        </a:rPr>
                        <a:t>Gestión de Documentos Electrónicos </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83%</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100%</a:t>
                      </a:r>
                      <a:endParaRPr lang="es-CO" sz="1000" b="1"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83%</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95%</a:t>
                      </a:r>
                      <a:endParaRPr lang="es-CO"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 xmlns:a16="http://schemas.microsoft.com/office/drawing/2014/main" val="10003"/>
                  </a:ext>
                </a:extLst>
              </a:tr>
              <a:tr h="365962">
                <a:tc vMerge="1">
                  <a:txBody>
                    <a:bodyPr/>
                    <a:lstStyle/>
                    <a:p>
                      <a:endParaRPr lang="es-CO"/>
                    </a:p>
                  </a:txBody>
                  <a:tcPr/>
                </a:tc>
                <a:tc vMerge="1">
                  <a:txBody>
                    <a:bodyPr/>
                    <a:lstStyle/>
                    <a:p>
                      <a:endParaRPr lang="es-CO"/>
                    </a:p>
                  </a:txBody>
                  <a:tcPr/>
                </a:tc>
                <a:tc>
                  <a:txBody>
                    <a:bodyPr/>
                    <a:lstStyle/>
                    <a:p>
                      <a:pPr algn="l" rtl="0" fontAlgn="ctr"/>
                      <a:r>
                        <a:rPr lang="es-CO" sz="1000" u="none" strike="noStrike">
                          <a:effectLst/>
                        </a:rPr>
                        <a:t>Definición e Implementación de buenas practicas  para el uso eficiente de Papel.</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100%</a:t>
                      </a:r>
                      <a:endParaRPr lang="es-CO" sz="1000" b="1"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 xmlns:a16="http://schemas.microsoft.com/office/drawing/2014/main" val="10004"/>
                  </a:ext>
                </a:extLst>
              </a:tr>
              <a:tr h="512347">
                <a:tc vMerge="1">
                  <a:txBody>
                    <a:bodyPr/>
                    <a:lstStyle/>
                    <a:p>
                      <a:endParaRPr lang="es-CO"/>
                    </a:p>
                  </a:txBody>
                  <a:tcPr/>
                </a:tc>
                <a:tc vMerge="1">
                  <a:txBody>
                    <a:bodyPr/>
                    <a:lstStyle/>
                    <a:p>
                      <a:endParaRPr lang="es-CO"/>
                    </a:p>
                  </a:txBody>
                  <a:tcPr/>
                </a:tc>
                <a:tc>
                  <a:txBody>
                    <a:bodyPr/>
                    <a:lstStyle/>
                    <a:p>
                      <a:pPr algn="l" rtl="0" fontAlgn="ctr"/>
                      <a:r>
                        <a:rPr lang="es-CO" sz="1000" u="none" strike="noStrike" dirty="0">
                          <a:effectLst/>
                        </a:rPr>
                        <a:t>Automatización de procesos y procedimientos internos (Certificaciones y Constancias en </a:t>
                      </a:r>
                      <a:r>
                        <a:rPr lang="es-CO" sz="1000" u="none" strike="noStrike" dirty="0" smtClean="0">
                          <a:effectLst/>
                        </a:rPr>
                        <a:t>Línea, </a:t>
                      </a:r>
                      <a:r>
                        <a:rPr lang="es-CO" sz="1000" u="none" strike="noStrike" dirty="0">
                          <a:effectLst/>
                        </a:rPr>
                        <a:t>procesos internos)</a:t>
                      </a:r>
                      <a:endParaRPr lang="es-CO"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75%</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50%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93%</a:t>
                      </a:r>
                      <a:endParaRPr lang="es-CO" sz="1000" b="1"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83%</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50%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38%</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70%</a:t>
                      </a:r>
                      <a:endParaRPr lang="es-CO"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 xmlns:a16="http://schemas.microsoft.com/office/drawing/2014/main" val="10005"/>
                  </a:ext>
                </a:extLst>
              </a:tr>
              <a:tr h="292770">
                <a:tc vMerge="1">
                  <a:txBody>
                    <a:bodyPr/>
                    <a:lstStyle/>
                    <a:p>
                      <a:endParaRPr lang="es-CO"/>
                    </a:p>
                  </a:txBody>
                  <a:tcPr/>
                </a:tc>
                <a:tc rowSpan="8">
                  <a:txBody>
                    <a:bodyPr/>
                    <a:lstStyle/>
                    <a:p>
                      <a:pPr algn="ctr" rtl="0" fontAlgn="ctr"/>
                      <a:r>
                        <a:rPr lang="es-CO" sz="1000" u="none" strike="noStrike" dirty="0">
                          <a:effectLst/>
                        </a:rPr>
                        <a:t>Gestión de TI</a:t>
                      </a:r>
                      <a:endParaRPr lang="es-CO"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l" rtl="0" fontAlgn="ctr"/>
                      <a:r>
                        <a:rPr lang="es-CO" sz="1000" u="none" strike="noStrike">
                          <a:effectLst/>
                        </a:rPr>
                        <a:t>Formulación y/o actualización, e implementación de Estrategia de TI</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73%</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80%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80%</a:t>
                      </a:r>
                      <a:endParaRPr lang="es-CO" sz="1000" b="1"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80%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80%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65%</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73%</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76%</a:t>
                      </a:r>
                      <a:endParaRPr lang="es-CO"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 xmlns:a16="http://schemas.microsoft.com/office/drawing/2014/main" val="10006"/>
                  </a:ext>
                </a:extLst>
              </a:tr>
              <a:tr h="219578">
                <a:tc vMerge="1">
                  <a:txBody>
                    <a:bodyPr/>
                    <a:lstStyle/>
                    <a:p>
                      <a:endParaRPr lang="es-CO"/>
                    </a:p>
                  </a:txBody>
                  <a:tcPr/>
                </a:tc>
                <a:tc vMerge="1">
                  <a:txBody>
                    <a:bodyPr/>
                    <a:lstStyle/>
                    <a:p>
                      <a:endParaRPr lang="es-CO"/>
                    </a:p>
                  </a:txBody>
                  <a:tcPr/>
                </a:tc>
                <a:tc>
                  <a:txBody>
                    <a:bodyPr/>
                    <a:lstStyle/>
                    <a:p>
                      <a:pPr algn="l" rtl="0" fontAlgn="ctr"/>
                      <a:r>
                        <a:rPr lang="es-CO" sz="1000" u="none" strike="noStrike">
                          <a:effectLst/>
                        </a:rPr>
                        <a:t>Formulación e Implementación del SGSI</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97%</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98%</a:t>
                      </a:r>
                      <a:endParaRPr lang="es-CO" sz="1000" b="1"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43%</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86%</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94%</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83%</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86%</a:t>
                      </a:r>
                      <a:endParaRPr lang="es-CO"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 xmlns:a16="http://schemas.microsoft.com/office/drawing/2014/main" val="10007"/>
                  </a:ext>
                </a:extLst>
              </a:tr>
              <a:tr h="365962">
                <a:tc vMerge="1">
                  <a:txBody>
                    <a:bodyPr/>
                    <a:lstStyle/>
                    <a:p>
                      <a:endParaRPr lang="es-CO"/>
                    </a:p>
                  </a:txBody>
                  <a:tcPr/>
                </a:tc>
                <a:tc vMerge="1">
                  <a:txBody>
                    <a:bodyPr/>
                    <a:lstStyle/>
                    <a:p>
                      <a:endParaRPr lang="es-CO"/>
                    </a:p>
                  </a:txBody>
                  <a:tcPr/>
                </a:tc>
                <a:tc>
                  <a:txBody>
                    <a:bodyPr/>
                    <a:lstStyle/>
                    <a:p>
                      <a:pPr algn="l" rtl="0" fontAlgn="ctr"/>
                      <a:r>
                        <a:rPr lang="es-CO" sz="1000" u="none" strike="noStrike">
                          <a:effectLst/>
                        </a:rPr>
                        <a:t>Elaboración e Implementación del Plan Protocolo IPv6 - Elaboración  del Plan , 40 </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100%</a:t>
                      </a:r>
                      <a:endParaRPr lang="es-CO" sz="1000" b="1"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40%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40%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70%</a:t>
                      </a:r>
                      <a:endParaRPr lang="es-CO"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 xmlns:a16="http://schemas.microsoft.com/office/drawing/2014/main" val="10008"/>
                  </a:ext>
                </a:extLst>
              </a:tr>
              <a:tr h="365962">
                <a:tc vMerge="1">
                  <a:txBody>
                    <a:bodyPr/>
                    <a:lstStyle/>
                    <a:p>
                      <a:endParaRPr lang="es-CO"/>
                    </a:p>
                  </a:txBody>
                  <a:tcPr/>
                </a:tc>
                <a:tc vMerge="1">
                  <a:txBody>
                    <a:bodyPr/>
                    <a:lstStyle/>
                    <a:p>
                      <a:endParaRPr lang="es-CO"/>
                    </a:p>
                  </a:txBody>
                  <a:tcPr/>
                </a:tc>
                <a:tc>
                  <a:txBody>
                    <a:bodyPr/>
                    <a:lstStyle/>
                    <a:p>
                      <a:pPr algn="l" rtl="0" fontAlgn="ctr"/>
                      <a:r>
                        <a:rPr lang="es-CO" sz="1000" u="none" strike="noStrike">
                          <a:effectLst/>
                        </a:rPr>
                        <a:t>Elaboración e Implementación del PlanProtocolo IPv6 - Implementación del Plan,  60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90%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70%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90%</a:t>
                      </a:r>
                      <a:endParaRPr lang="es-CO" sz="1000" b="1"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15%</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5%</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50%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46%</a:t>
                      </a:r>
                      <a:endParaRPr lang="es-CO"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 xmlns:a16="http://schemas.microsoft.com/office/drawing/2014/main" val="10009"/>
                  </a:ext>
                </a:extLst>
              </a:tr>
              <a:tr h="219578">
                <a:tc vMerge="1">
                  <a:txBody>
                    <a:bodyPr/>
                    <a:lstStyle/>
                    <a:p>
                      <a:endParaRPr lang="es-CO"/>
                    </a:p>
                  </a:txBody>
                  <a:tcPr/>
                </a:tc>
                <a:tc vMerge="1">
                  <a:txBody>
                    <a:bodyPr/>
                    <a:lstStyle/>
                    <a:p>
                      <a:endParaRPr lang="es-CO"/>
                    </a:p>
                  </a:txBody>
                  <a:tcPr/>
                </a:tc>
                <a:tc>
                  <a:txBody>
                    <a:bodyPr/>
                    <a:lstStyle/>
                    <a:p>
                      <a:pPr algn="l" rtl="0" fontAlgn="ctr"/>
                      <a:r>
                        <a:rPr lang="es-CO" sz="1000" u="none" strike="noStrike">
                          <a:effectLst/>
                        </a:rPr>
                        <a:t>Apertura de Datos - Inventario de Activos de Información,  25</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100%</a:t>
                      </a:r>
                      <a:endParaRPr lang="es-CO" sz="1000" b="1"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76%</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97%</a:t>
                      </a:r>
                      <a:endParaRPr lang="es-CO"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 xmlns:a16="http://schemas.microsoft.com/office/drawing/2014/main" val="10010"/>
                  </a:ext>
                </a:extLst>
              </a:tr>
              <a:tr h="365962">
                <a:tc vMerge="1">
                  <a:txBody>
                    <a:bodyPr/>
                    <a:lstStyle/>
                    <a:p>
                      <a:endParaRPr lang="es-CO"/>
                    </a:p>
                  </a:txBody>
                  <a:tcPr/>
                </a:tc>
                <a:tc vMerge="1">
                  <a:txBody>
                    <a:bodyPr/>
                    <a:lstStyle/>
                    <a:p>
                      <a:endParaRPr lang="es-CO"/>
                    </a:p>
                  </a:txBody>
                  <a:tcPr/>
                </a:tc>
                <a:tc>
                  <a:txBody>
                    <a:bodyPr/>
                    <a:lstStyle/>
                    <a:p>
                      <a:pPr algn="l" rtl="0" fontAlgn="ctr"/>
                      <a:r>
                        <a:rPr lang="es-CO" sz="1000" u="none" strike="noStrike">
                          <a:effectLst/>
                        </a:rPr>
                        <a:t>Apertura de Datos - Definición y Publicación de Datos Abiertos Portal de la Entidad,  25</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100%</a:t>
                      </a:r>
                      <a:endParaRPr lang="es-CO" sz="1000" b="1"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 xmlns:a16="http://schemas.microsoft.com/office/drawing/2014/main" val="10011"/>
                  </a:ext>
                </a:extLst>
              </a:tr>
              <a:tr h="292770">
                <a:tc vMerge="1">
                  <a:txBody>
                    <a:bodyPr/>
                    <a:lstStyle/>
                    <a:p>
                      <a:endParaRPr lang="es-CO"/>
                    </a:p>
                  </a:txBody>
                  <a:tcPr/>
                </a:tc>
                <a:tc vMerge="1">
                  <a:txBody>
                    <a:bodyPr/>
                    <a:lstStyle/>
                    <a:p>
                      <a:endParaRPr lang="es-CO"/>
                    </a:p>
                  </a:txBody>
                  <a:tcPr/>
                </a:tc>
                <a:tc>
                  <a:txBody>
                    <a:bodyPr/>
                    <a:lstStyle/>
                    <a:p>
                      <a:pPr algn="l" rtl="0" fontAlgn="ctr"/>
                      <a:r>
                        <a:rPr lang="es-CO" sz="1000" u="none" strike="noStrike">
                          <a:effectLst/>
                        </a:rPr>
                        <a:t>Apertura de Datos - Obtención Sello de Excelencia - Datos Publicados, 25</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80%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80%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75%</a:t>
                      </a:r>
                      <a:endParaRPr lang="es-CO" sz="1000" b="1"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75%</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73%</a:t>
                      </a:r>
                      <a:endParaRPr lang="es-CO"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 xmlns:a16="http://schemas.microsoft.com/office/drawing/2014/main" val="10012"/>
                  </a:ext>
                </a:extLst>
              </a:tr>
              <a:tr h="219578">
                <a:tc vMerge="1">
                  <a:txBody>
                    <a:bodyPr/>
                    <a:lstStyle/>
                    <a:p>
                      <a:endParaRPr lang="es-CO"/>
                    </a:p>
                  </a:txBody>
                  <a:tcPr/>
                </a:tc>
                <a:tc vMerge="1">
                  <a:txBody>
                    <a:bodyPr/>
                    <a:lstStyle/>
                    <a:p>
                      <a:endParaRPr lang="es-CO"/>
                    </a:p>
                  </a:txBody>
                  <a:tcPr/>
                </a:tc>
                <a:tc>
                  <a:txBody>
                    <a:bodyPr/>
                    <a:lstStyle/>
                    <a:p>
                      <a:pPr algn="l" rtl="0" fontAlgn="ctr"/>
                      <a:r>
                        <a:rPr lang="es-CO" sz="1000" u="none" strike="noStrike">
                          <a:effectLst/>
                        </a:rPr>
                        <a:t>Apertura de Datos - Datos Publicados, en Datos.gov.co 25</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100%</a:t>
                      </a:r>
                      <a:endParaRPr lang="es-CO" sz="1000" b="1"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100%</a:t>
                      </a:r>
                      <a:endParaRPr lang="es-CO"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 xmlns:a16="http://schemas.microsoft.com/office/drawing/2014/main" val="10013"/>
                  </a:ext>
                </a:extLst>
              </a:tr>
              <a:tr h="365962">
                <a:tc vMerge="1">
                  <a:txBody>
                    <a:bodyPr/>
                    <a:lstStyle/>
                    <a:p>
                      <a:endParaRPr lang="es-CO"/>
                    </a:p>
                  </a:txBody>
                  <a:tcPr/>
                </a:tc>
                <a:tc>
                  <a:txBody>
                    <a:bodyPr/>
                    <a:lstStyle/>
                    <a:p>
                      <a:pPr algn="ctr" rtl="0" fontAlgn="ctr"/>
                      <a:r>
                        <a:rPr lang="es-CO" sz="1000" u="none" strike="noStrike">
                          <a:effectLst/>
                        </a:rPr>
                        <a:t>Estrategia de GEL</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l" rtl="0" fontAlgn="ctr"/>
                      <a:r>
                        <a:rPr lang="es-CO" sz="1000" u="none" strike="noStrike">
                          <a:effectLst/>
                        </a:rPr>
                        <a:t>Cumplir con los porcentajes establecidos en el Plan de Implementación de GEL</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90%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94%</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96%</a:t>
                      </a:r>
                      <a:endParaRPr lang="es-CO" sz="1000" b="1"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83%</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77%</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75%</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73%</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84%</a:t>
                      </a:r>
                      <a:endParaRPr lang="es-CO"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 xmlns:a16="http://schemas.microsoft.com/office/drawing/2014/main" val="10014"/>
                  </a:ext>
                </a:extLst>
              </a:tr>
              <a:tr h="146384">
                <a:tc vMerge="1">
                  <a:txBody>
                    <a:bodyPr/>
                    <a:lstStyle/>
                    <a:p>
                      <a:endParaRPr lang="es-CO"/>
                    </a:p>
                  </a:txBody>
                  <a:tcPr/>
                </a:tc>
                <a:tc>
                  <a:txBody>
                    <a:bodyPr/>
                    <a:lstStyle/>
                    <a:p>
                      <a:pPr algn="ctr" rtl="0" fontAlgn="ctr"/>
                      <a:r>
                        <a:rPr lang="es-CO" sz="1000" u="none" strike="noStrike">
                          <a:effectLst/>
                        </a:rPr>
                        <a:t>Gestión Documental </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l" rtl="0" fontAlgn="ctr"/>
                      <a:r>
                        <a:rPr lang="es-CO" sz="1000" u="none" strike="noStrike">
                          <a:effectLst/>
                        </a:rPr>
                        <a:t>Cumplimiento del Plan de Gestión Documental</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90%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90% </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 90%</a:t>
                      </a:r>
                      <a:endParaRPr lang="es-CO" sz="1000" b="1" i="0" u="none" strike="noStrike" dirty="0">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80% </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90% </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90% </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a:effectLst/>
                        </a:rPr>
                        <a:t> 100%</a:t>
                      </a:r>
                      <a:endParaRPr lang="es-CO"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rtl="0" fontAlgn="ctr"/>
                      <a:r>
                        <a:rPr lang="es-CO" sz="1000" u="none" strike="noStrike" dirty="0">
                          <a:effectLst/>
                        </a:rPr>
                        <a:t>90%</a:t>
                      </a:r>
                      <a:endParaRPr lang="es-CO" sz="1000" b="0" i="0" u="none" strike="noStrike" dirty="0">
                        <a:solidFill>
                          <a:srgbClr val="000000"/>
                        </a:solidFill>
                        <a:effectLst/>
                        <a:latin typeface="Arial" panose="020B0604020202020204" pitchFamily="34" charset="0"/>
                      </a:endParaRPr>
                    </a:p>
                  </a:txBody>
                  <a:tcPr marL="4704" marR="4704" marT="4704" marB="0" anchor="ctr"/>
                </a:tc>
                <a:extLst>
                  <a:ext uri="{0D108BD9-81ED-4DB2-BD59-A6C34878D82A}">
                    <a16:rowId xmlns="" xmlns:a16="http://schemas.microsoft.com/office/drawing/2014/main" val="10015"/>
                  </a:ext>
                </a:extLst>
              </a:tr>
            </a:tbl>
          </a:graphicData>
        </a:graphic>
      </p:graphicFrame>
      <p:sp>
        <p:nvSpPr>
          <p:cNvPr id="10" name="CuadroTexto 9"/>
          <p:cNvSpPr txBox="1"/>
          <p:nvPr/>
        </p:nvSpPr>
        <p:spPr>
          <a:xfrm>
            <a:off x="389107" y="1089915"/>
            <a:ext cx="6342434" cy="400110"/>
          </a:xfrm>
          <a:prstGeom prst="rect">
            <a:avLst/>
          </a:prstGeom>
          <a:noFill/>
        </p:spPr>
        <p:txBody>
          <a:bodyPr wrap="square" rtlCol="0">
            <a:spAutoFit/>
          </a:bodyPr>
          <a:lstStyle/>
          <a:p>
            <a:pPr>
              <a:defRPr/>
            </a:pPr>
            <a:r>
              <a:rPr lang="es-MX" sz="2000" b="1" dirty="0" smtClean="0">
                <a:solidFill>
                  <a:srgbClr val="92D050"/>
                </a:solidFill>
              </a:rPr>
              <a:t>1. Gobierno en Línea</a:t>
            </a:r>
            <a:endParaRPr lang="es-CO" sz="2000" b="1" dirty="0">
              <a:solidFill>
                <a:srgbClr val="92D050"/>
              </a:solidFill>
            </a:endParaRPr>
          </a:p>
        </p:txBody>
      </p:sp>
    </p:spTree>
    <p:extLst>
      <p:ext uri="{BB962C8B-B14F-4D97-AF65-F5344CB8AC3E}">
        <p14:creationId xmlns:p14="http://schemas.microsoft.com/office/powerpoint/2010/main" val="2781986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11606" y="68095"/>
            <a:ext cx="9347200" cy="1003308"/>
          </a:xfrm>
        </p:spPr>
        <p:txBody>
          <a:bodyPr/>
          <a:lstStyle/>
          <a:p>
            <a:pPr algn="r"/>
            <a:r>
              <a:rPr lang="es-ES" sz="4000" b="1" dirty="0" smtClean="0">
                <a:solidFill>
                  <a:schemeClr val="bg1"/>
                </a:solidFill>
              </a:rPr>
              <a:t>Política </a:t>
            </a:r>
            <a:r>
              <a:rPr lang="es-ES" sz="4000" b="1" dirty="0">
                <a:solidFill>
                  <a:schemeClr val="bg1"/>
                </a:solidFill>
              </a:rPr>
              <a:t>4</a:t>
            </a:r>
            <a:r>
              <a:rPr lang="es-ES" sz="4000" b="1" dirty="0" smtClean="0">
                <a:solidFill>
                  <a:schemeClr val="bg1"/>
                </a:solidFill>
              </a:rPr>
              <a:t>: Eficiencia Administrativa</a:t>
            </a:r>
            <a:endParaRPr lang="es-ES_tradnl" sz="4000" b="1" dirty="0">
              <a:solidFill>
                <a:schemeClr val="bg1"/>
              </a:solidFill>
            </a:endParaRPr>
          </a:p>
        </p:txBody>
      </p:sp>
      <p:sp>
        <p:nvSpPr>
          <p:cNvPr id="6" name="CuadroTexto 5"/>
          <p:cNvSpPr txBox="1"/>
          <p:nvPr/>
        </p:nvSpPr>
        <p:spPr>
          <a:xfrm>
            <a:off x="5" y="6391247"/>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graphicFrame>
        <p:nvGraphicFramePr>
          <p:cNvPr id="3" name="Tabla 2"/>
          <p:cNvGraphicFramePr>
            <a:graphicFrameLocks noGrp="1"/>
          </p:cNvGraphicFramePr>
          <p:nvPr>
            <p:extLst>
              <p:ext uri="{D42A27DB-BD31-4B8C-83A1-F6EECF244321}">
                <p14:modId xmlns:p14="http://schemas.microsoft.com/office/powerpoint/2010/main" val="536025714"/>
              </p:ext>
            </p:extLst>
          </p:nvPr>
        </p:nvGraphicFramePr>
        <p:xfrm>
          <a:off x="1692615" y="1895864"/>
          <a:ext cx="9231548" cy="3639171"/>
        </p:xfrm>
        <a:graphic>
          <a:graphicData uri="http://schemas.openxmlformats.org/drawingml/2006/table">
            <a:tbl>
              <a:tblPr>
                <a:tableStyleId>{E8B1032C-EA38-4F05-BA0D-38AFFFC7BED3}</a:tableStyleId>
              </a:tblPr>
              <a:tblGrid>
                <a:gridCol w="1624990">
                  <a:extLst>
                    <a:ext uri="{9D8B030D-6E8A-4147-A177-3AD203B41FA5}">
                      <a16:colId xmlns="" xmlns:a16="http://schemas.microsoft.com/office/drawing/2014/main" val="20000"/>
                    </a:ext>
                  </a:extLst>
                </a:gridCol>
                <a:gridCol w="1226222">
                  <a:extLst>
                    <a:ext uri="{9D8B030D-6E8A-4147-A177-3AD203B41FA5}">
                      <a16:colId xmlns="" xmlns:a16="http://schemas.microsoft.com/office/drawing/2014/main" val="20001"/>
                    </a:ext>
                  </a:extLst>
                </a:gridCol>
                <a:gridCol w="1226221">
                  <a:extLst>
                    <a:ext uri="{9D8B030D-6E8A-4147-A177-3AD203B41FA5}">
                      <a16:colId xmlns="" xmlns:a16="http://schemas.microsoft.com/office/drawing/2014/main" val="20002"/>
                    </a:ext>
                  </a:extLst>
                </a:gridCol>
                <a:gridCol w="1196313">
                  <a:extLst>
                    <a:ext uri="{9D8B030D-6E8A-4147-A177-3AD203B41FA5}">
                      <a16:colId xmlns="" xmlns:a16="http://schemas.microsoft.com/office/drawing/2014/main" val="20003"/>
                    </a:ext>
                  </a:extLst>
                </a:gridCol>
                <a:gridCol w="1575145">
                  <a:extLst>
                    <a:ext uri="{9D8B030D-6E8A-4147-A177-3AD203B41FA5}">
                      <a16:colId xmlns="" xmlns:a16="http://schemas.microsoft.com/office/drawing/2014/main" val="20004"/>
                    </a:ext>
                  </a:extLst>
                </a:gridCol>
                <a:gridCol w="2382657">
                  <a:extLst>
                    <a:ext uri="{9D8B030D-6E8A-4147-A177-3AD203B41FA5}">
                      <a16:colId xmlns="" xmlns:a16="http://schemas.microsoft.com/office/drawing/2014/main" val="20005"/>
                    </a:ext>
                  </a:extLst>
                </a:gridCol>
              </a:tblGrid>
              <a:tr h="507131">
                <a:tc gridSpan="6">
                  <a:txBody>
                    <a:bodyPr/>
                    <a:lstStyle/>
                    <a:p>
                      <a:pPr algn="ctr" rtl="0" fontAlgn="ctr"/>
                      <a:r>
                        <a:rPr lang="es-CO" sz="1400" b="1" u="none" strike="noStrike" dirty="0">
                          <a:solidFill>
                            <a:schemeClr val="bg1"/>
                          </a:solidFill>
                          <a:effectLst/>
                        </a:rPr>
                        <a:t>CUMPLIMIENTO PLAN DE IMPLEMENTACIÓN DE GEL - GD</a:t>
                      </a:r>
                      <a:endParaRPr lang="es-CO" sz="1400" b="1" i="0" u="none" strike="noStrike" dirty="0">
                        <a:solidFill>
                          <a:schemeClr val="bg1"/>
                        </a:solidFill>
                        <a:effectLst/>
                        <a:latin typeface="Calibri" panose="020F0502020204030204" pitchFamily="34" charset="0"/>
                      </a:endParaRPr>
                    </a:p>
                  </a:txBody>
                  <a:tcPr marL="9525" marR="9525" marT="9525" marB="0" anchor="ctr">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0000"/>
                  </a:ext>
                </a:extLst>
              </a:tr>
              <a:tr h="1217115">
                <a:tc>
                  <a:txBody>
                    <a:bodyPr/>
                    <a:lstStyle/>
                    <a:p>
                      <a:pPr algn="ctr" rtl="0" fontAlgn="ctr"/>
                      <a:r>
                        <a:rPr lang="es-CO" sz="1400" b="1" u="none" strike="noStrike" dirty="0">
                          <a:solidFill>
                            <a:schemeClr val="bg1"/>
                          </a:solidFill>
                          <a:effectLst/>
                        </a:rPr>
                        <a:t>ENTIDAD</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92D050"/>
                    </a:solidFill>
                  </a:tcPr>
                </a:tc>
                <a:tc>
                  <a:txBody>
                    <a:bodyPr/>
                    <a:lstStyle/>
                    <a:p>
                      <a:pPr algn="ctr" rtl="0" fontAlgn="ctr"/>
                      <a:r>
                        <a:rPr lang="es-CO" sz="1400" b="1" u="none" strike="noStrike" dirty="0">
                          <a:solidFill>
                            <a:schemeClr val="bg1"/>
                          </a:solidFill>
                          <a:effectLst/>
                        </a:rPr>
                        <a:t>TIC PARA SERVICIOS</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92D050"/>
                    </a:solidFill>
                  </a:tcPr>
                </a:tc>
                <a:tc>
                  <a:txBody>
                    <a:bodyPr/>
                    <a:lstStyle/>
                    <a:p>
                      <a:pPr algn="ctr" rtl="0" fontAlgn="ctr"/>
                      <a:r>
                        <a:rPr lang="es-CO" sz="1400" b="1" u="none" strike="noStrike" dirty="0">
                          <a:solidFill>
                            <a:schemeClr val="bg1"/>
                          </a:solidFill>
                          <a:effectLst/>
                        </a:rPr>
                        <a:t>GOBIERNO ABIERTO</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92D050"/>
                    </a:solidFill>
                  </a:tcPr>
                </a:tc>
                <a:tc>
                  <a:txBody>
                    <a:bodyPr/>
                    <a:lstStyle/>
                    <a:p>
                      <a:pPr algn="ctr" rtl="0" fontAlgn="ctr"/>
                      <a:r>
                        <a:rPr lang="es-CO" sz="1400" b="1" u="none" strike="noStrike" dirty="0">
                          <a:solidFill>
                            <a:schemeClr val="bg1"/>
                          </a:solidFill>
                          <a:effectLst/>
                        </a:rPr>
                        <a:t>TIC PARA GESTIÓN</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92D050"/>
                    </a:solidFill>
                  </a:tcPr>
                </a:tc>
                <a:tc>
                  <a:txBody>
                    <a:bodyPr/>
                    <a:lstStyle/>
                    <a:p>
                      <a:pPr algn="ctr" rtl="0" fontAlgn="ctr"/>
                      <a:r>
                        <a:rPr lang="es-CO" sz="1400" b="1" u="none" strike="noStrike" dirty="0">
                          <a:solidFill>
                            <a:schemeClr val="bg1"/>
                          </a:solidFill>
                          <a:effectLst/>
                        </a:rPr>
                        <a:t>SEGURIDAD Y PRIVACIDAD DE LA INFORMACIÓN</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92D050"/>
                    </a:solidFill>
                  </a:tcPr>
                </a:tc>
                <a:tc>
                  <a:txBody>
                    <a:bodyPr/>
                    <a:lstStyle/>
                    <a:p>
                      <a:pPr algn="ctr" rtl="0" fontAlgn="ctr"/>
                      <a:r>
                        <a:rPr lang="es-CO" sz="1400" b="1" u="none" strike="noStrike" dirty="0" smtClean="0">
                          <a:solidFill>
                            <a:schemeClr val="bg1"/>
                          </a:solidFill>
                          <a:effectLst/>
                        </a:rPr>
                        <a:t>CUMPLIMIENTO</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92D050"/>
                    </a:solidFill>
                  </a:tcPr>
                </a:tc>
                <a:extLst>
                  <a:ext uri="{0D108BD9-81ED-4DB2-BD59-A6C34878D82A}">
                    <a16:rowId xmlns="" xmlns:a16="http://schemas.microsoft.com/office/drawing/2014/main" val="10001"/>
                  </a:ext>
                </a:extLst>
              </a:tr>
              <a:tr h="237337">
                <a:tc>
                  <a:txBody>
                    <a:bodyPr/>
                    <a:lstStyle/>
                    <a:p>
                      <a:pPr algn="l" rtl="0" fontAlgn="t"/>
                      <a:r>
                        <a:rPr lang="es-CO" sz="1400" u="none" strike="noStrike">
                          <a:effectLst/>
                        </a:rPr>
                        <a:t>MINMINAS</a:t>
                      </a:r>
                      <a:endParaRPr lang="es-CO" sz="14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ctr"/>
                      <a:r>
                        <a:rPr lang="es-CO" sz="1400" u="none" strike="noStrike">
                          <a:effectLst/>
                        </a:rPr>
                        <a:t>96%</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83%</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85%</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95%</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90%</a:t>
                      </a:r>
                      <a:endParaRPr lang="es-CO"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2"/>
                  </a:ext>
                </a:extLst>
              </a:tr>
              <a:tr h="237337">
                <a:tc>
                  <a:txBody>
                    <a:bodyPr/>
                    <a:lstStyle/>
                    <a:p>
                      <a:pPr algn="l" rtl="0" fontAlgn="t"/>
                      <a:r>
                        <a:rPr lang="es-CO" sz="1400" u="none" strike="noStrike">
                          <a:effectLst/>
                        </a:rPr>
                        <a:t>IPSE</a:t>
                      </a:r>
                      <a:endParaRPr lang="es-CO" sz="14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ctr"/>
                      <a:r>
                        <a:rPr lang="es-CO" sz="1400" u="none" strike="noStrike">
                          <a:effectLst/>
                        </a:rPr>
                        <a:t>91%</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88%</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43%</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71%</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73%</a:t>
                      </a:r>
                      <a:endParaRPr lang="es-CO"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3"/>
                  </a:ext>
                </a:extLst>
              </a:tr>
              <a:tr h="237337">
                <a:tc>
                  <a:txBody>
                    <a:bodyPr/>
                    <a:lstStyle/>
                    <a:p>
                      <a:pPr algn="l" rtl="0" fontAlgn="t"/>
                      <a:r>
                        <a:rPr lang="es-CO" sz="1400" u="none" strike="noStrike">
                          <a:effectLst/>
                        </a:rPr>
                        <a:t>ANM</a:t>
                      </a:r>
                      <a:endParaRPr lang="es-CO" sz="1400" b="1" i="0" u="none" strike="noStrike">
                        <a:solidFill>
                          <a:srgbClr val="000000"/>
                        </a:solidFill>
                        <a:effectLst/>
                        <a:latin typeface="Calibri" panose="020F0502020204030204" pitchFamily="34" charset="0"/>
                      </a:endParaRPr>
                    </a:p>
                  </a:txBody>
                  <a:tcPr marL="9525" marR="9525" marT="9525" marB="0"/>
                </a:tc>
                <a:tc>
                  <a:txBody>
                    <a:bodyPr/>
                    <a:lstStyle/>
                    <a:p>
                      <a:pPr algn="ctr" rtl="0" fontAlgn="ctr"/>
                      <a:r>
                        <a:rPr lang="es-CO" sz="1400" u="none" strike="noStrike">
                          <a:effectLst/>
                        </a:rPr>
                        <a:t>99%</a:t>
                      </a:r>
                      <a:endParaRPr lang="es-CO"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98%</a:t>
                      </a:r>
                      <a:endParaRPr lang="es-CO"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95%</a:t>
                      </a:r>
                      <a:endParaRPr lang="es-CO"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93%</a:t>
                      </a:r>
                      <a:endParaRPr lang="es-CO"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dirty="0">
                          <a:effectLst/>
                        </a:rPr>
                        <a:t>96%</a:t>
                      </a:r>
                      <a:endParaRPr lang="es-CO"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4"/>
                  </a:ext>
                </a:extLst>
              </a:tr>
              <a:tr h="237337">
                <a:tc>
                  <a:txBody>
                    <a:bodyPr/>
                    <a:lstStyle/>
                    <a:p>
                      <a:pPr algn="l" rtl="0" fontAlgn="t"/>
                      <a:r>
                        <a:rPr lang="es-CO" sz="1400" u="none" strike="noStrike">
                          <a:effectLst/>
                        </a:rPr>
                        <a:t>SGC</a:t>
                      </a:r>
                      <a:endParaRPr lang="es-CO" sz="14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ctr"/>
                      <a:r>
                        <a:rPr lang="es-CO" sz="1400" u="none" strike="noStrike">
                          <a:effectLst/>
                        </a:rPr>
                        <a:t>99%</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100%</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99%</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33%</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dirty="0">
                          <a:effectLst/>
                        </a:rPr>
                        <a:t>83%</a:t>
                      </a:r>
                      <a:endParaRPr lang="es-CO"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5"/>
                  </a:ext>
                </a:extLst>
              </a:tr>
              <a:tr h="237337">
                <a:tc>
                  <a:txBody>
                    <a:bodyPr/>
                    <a:lstStyle/>
                    <a:p>
                      <a:pPr algn="l" rtl="0" fontAlgn="t"/>
                      <a:r>
                        <a:rPr lang="es-CO" sz="1400" u="none" strike="noStrike">
                          <a:effectLst/>
                        </a:rPr>
                        <a:t>CREG</a:t>
                      </a:r>
                      <a:endParaRPr lang="es-CO" sz="14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ctr"/>
                      <a:r>
                        <a:rPr lang="es-CO" sz="1400" u="none" strike="noStrike">
                          <a:effectLst/>
                        </a:rPr>
                        <a:t>70%</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59%</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85%</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85%</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75%</a:t>
                      </a:r>
                      <a:endParaRPr lang="es-CO"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6"/>
                  </a:ext>
                </a:extLst>
              </a:tr>
              <a:tr h="237337">
                <a:tc>
                  <a:txBody>
                    <a:bodyPr/>
                    <a:lstStyle/>
                    <a:p>
                      <a:pPr algn="l" rtl="0" fontAlgn="t"/>
                      <a:r>
                        <a:rPr lang="es-CO" sz="1400" u="none" strike="noStrike">
                          <a:effectLst/>
                        </a:rPr>
                        <a:t>UPME</a:t>
                      </a:r>
                      <a:endParaRPr lang="es-CO" sz="14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ctr"/>
                      <a:r>
                        <a:rPr lang="es-CO" sz="1400" u="none" strike="noStrike">
                          <a:effectLst/>
                        </a:rPr>
                        <a:t>90%</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63%</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84%</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70%</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77%</a:t>
                      </a:r>
                      <a:endParaRPr lang="es-CO"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7"/>
                  </a:ext>
                </a:extLst>
              </a:tr>
              <a:tr h="237337">
                <a:tc>
                  <a:txBody>
                    <a:bodyPr/>
                    <a:lstStyle/>
                    <a:p>
                      <a:pPr algn="l" rtl="0" fontAlgn="t"/>
                      <a:r>
                        <a:rPr lang="es-CO" sz="1400" u="none" strike="noStrike">
                          <a:effectLst/>
                        </a:rPr>
                        <a:t>ANH</a:t>
                      </a:r>
                      <a:endParaRPr lang="es-CO" sz="14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ctr"/>
                      <a:r>
                        <a:rPr lang="es-CO" sz="1400" u="none" strike="noStrike">
                          <a:effectLst/>
                        </a:rPr>
                        <a:t>100%</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100%</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87%</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90%</a:t>
                      </a:r>
                      <a:endParaRPr lang="es-C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94%</a:t>
                      </a:r>
                      <a:endParaRPr lang="es-CO"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8"/>
                  </a:ext>
                </a:extLst>
              </a:tr>
              <a:tr h="253566">
                <a:tc>
                  <a:txBody>
                    <a:bodyPr/>
                    <a:lstStyle/>
                    <a:p>
                      <a:pPr algn="ctr" rtl="0" fontAlgn="t"/>
                      <a:r>
                        <a:rPr lang="es-CO" sz="1400" u="none" strike="noStrike">
                          <a:effectLst/>
                        </a:rPr>
                        <a:t>PROMEDIO</a:t>
                      </a:r>
                      <a:endParaRPr lang="es-CO" sz="1400" b="1" i="0" u="none" strike="noStrike">
                        <a:solidFill>
                          <a:srgbClr val="000000"/>
                        </a:solidFill>
                        <a:effectLst/>
                        <a:latin typeface="Calibri" panose="020F0502020204030204" pitchFamily="34" charset="0"/>
                      </a:endParaRPr>
                    </a:p>
                  </a:txBody>
                  <a:tcPr marL="9525" marR="9525" marT="9525" marB="0"/>
                </a:tc>
                <a:tc>
                  <a:txBody>
                    <a:bodyPr/>
                    <a:lstStyle/>
                    <a:p>
                      <a:pPr algn="ctr" rtl="0" fontAlgn="ctr"/>
                      <a:r>
                        <a:rPr lang="es-CO" sz="1400" u="none" strike="noStrike">
                          <a:effectLst/>
                        </a:rPr>
                        <a:t>92%</a:t>
                      </a:r>
                      <a:endParaRPr lang="es-CO"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dirty="0">
                          <a:effectLst/>
                        </a:rPr>
                        <a:t>85%</a:t>
                      </a:r>
                      <a:endParaRPr lang="es-CO"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83%</a:t>
                      </a:r>
                      <a:endParaRPr lang="es-CO"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a:effectLst/>
                        </a:rPr>
                        <a:t>77%</a:t>
                      </a:r>
                      <a:endParaRPr lang="es-CO"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400" u="none" strike="noStrike" dirty="0">
                          <a:effectLst/>
                        </a:rPr>
                        <a:t>84%</a:t>
                      </a:r>
                      <a:endParaRPr lang="es-CO"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41418383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11606" y="68095"/>
            <a:ext cx="9347200" cy="1003308"/>
          </a:xfrm>
        </p:spPr>
        <p:txBody>
          <a:bodyPr/>
          <a:lstStyle/>
          <a:p>
            <a:pPr algn="r"/>
            <a:r>
              <a:rPr lang="es-ES" sz="4000" b="1" dirty="0" smtClean="0">
                <a:solidFill>
                  <a:schemeClr val="bg1"/>
                </a:solidFill>
              </a:rPr>
              <a:t>Política </a:t>
            </a:r>
            <a:r>
              <a:rPr lang="es-ES" sz="4000" b="1" dirty="0">
                <a:solidFill>
                  <a:schemeClr val="bg1"/>
                </a:solidFill>
              </a:rPr>
              <a:t>4</a:t>
            </a:r>
            <a:r>
              <a:rPr lang="es-ES" sz="4000" b="1" dirty="0" smtClean="0">
                <a:solidFill>
                  <a:schemeClr val="bg1"/>
                </a:solidFill>
              </a:rPr>
              <a:t>: Eficiencia Administrativa</a:t>
            </a:r>
            <a:endParaRPr lang="es-ES_tradnl" sz="4000" b="1" dirty="0">
              <a:solidFill>
                <a:schemeClr val="bg1"/>
              </a:solidFill>
            </a:endParaRPr>
          </a:p>
        </p:txBody>
      </p:sp>
      <p:sp>
        <p:nvSpPr>
          <p:cNvPr id="6" name="CuadroTexto 5"/>
          <p:cNvSpPr txBox="1"/>
          <p:nvPr/>
        </p:nvSpPr>
        <p:spPr>
          <a:xfrm>
            <a:off x="5" y="6391247"/>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graphicFrame>
        <p:nvGraphicFramePr>
          <p:cNvPr id="4" name="Tabla 3"/>
          <p:cNvGraphicFramePr>
            <a:graphicFrameLocks noGrp="1"/>
          </p:cNvGraphicFramePr>
          <p:nvPr>
            <p:extLst>
              <p:ext uri="{D42A27DB-BD31-4B8C-83A1-F6EECF244321}">
                <p14:modId xmlns:p14="http://schemas.microsoft.com/office/powerpoint/2010/main" val="3354226630"/>
              </p:ext>
            </p:extLst>
          </p:nvPr>
        </p:nvGraphicFramePr>
        <p:xfrm>
          <a:off x="807397" y="1507791"/>
          <a:ext cx="10583694" cy="4693647"/>
        </p:xfrm>
        <a:graphic>
          <a:graphicData uri="http://schemas.openxmlformats.org/drawingml/2006/table">
            <a:tbl>
              <a:tblPr>
                <a:tableStyleId>{E8B1032C-EA38-4F05-BA0D-38AFFFC7BED3}</a:tableStyleId>
              </a:tblPr>
              <a:tblGrid>
                <a:gridCol w="749029">
                  <a:extLst>
                    <a:ext uri="{9D8B030D-6E8A-4147-A177-3AD203B41FA5}">
                      <a16:colId xmlns="" xmlns:a16="http://schemas.microsoft.com/office/drawing/2014/main" val="20000"/>
                    </a:ext>
                  </a:extLst>
                </a:gridCol>
                <a:gridCol w="1429965">
                  <a:extLst>
                    <a:ext uri="{9D8B030D-6E8A-4147-A177-3AD203B41FA5}">
                      <a16:colId xmlns="" xmlns:a16="http://schemas.microsoft.com/office/drawing/2014/main" val="20001"/>
                    </a:ext>
                  </a:extLst>
                </a:gridCol>
                <a:gridCol w="2110903">
                  <a:extLst>
                    <a:ext uri="{9D8B030D-6E8A-4147-A177-3AD203B41FA5}">
                      <a16:colId xmlns="" xmlns:a16="http://schemas.microsoft.com/office/drawing/2014/main" val="20002"/>
                    </a:ext>
                  </a:extLst>
                </a:gridCol>
                <a:gridCol w="1914337">
                  <a:extLst>
                    <a:ext uri="{9D8B030D-6E8A-4147-A177-3AD203B41FA5}">
                      <a16:colId xmlns="" xmlns:a16="http://schemas.microsoft.com/office/drawing/2014/main" val="20003"/>
                    </a:ext>
                  </a:extLst>
                </a:gridCol>
                <a:gridCol w="1459820">
                  <a:extLst>
                    <a:ext uri="{9D8B030D-6E8A-4147-A177-3AD203B41FA5}">
                      <a16:colId xmlns="" xmlns:a16="http://schemas.microsoft.com/office/drawing/2014/main" val="20004"/>
                    </a:ext>
                  </a:extLst>
                </a:gridCol>
                <a:gridCol w="1459820">
                  <a:extLst>
                    <a:ext uri="{9D8B030D-6E8A-4147-A177-3AD203B41FA5}">
                      <a16:colId xmlns="" xmlns:a16="http://schemas.microsoft.com/office/drawing/2014/main" val="20005"/>
                    </a:ext>
                  </a:extLst>
                </a:gridCol>
                <a:gridCol w="1459820">
                  <a:extLst>
                    <a:ext uri="{9D8B030D-6E8A-4147-A177-3AD203B41FA5}">
                      <a16:colId xmlns="" xmlns:a16="http://schemas.microsoft.com/office/drawing/2014/main" val="20006"/>
                    </a:ext>
                  </a:extLst>
                </a:gridCol>
              </a:tblGrid>
              <a:tr h="148757">
                <a:tc gridSpan="7">
                  <a:txBody>
                    <a:bodyPr/>
                    <a:lstStyle/>
                    <a:p>
                      <a:pPr algn="ctr" rtl="0" fontAlgn="ctr"/>
                      <a:r>
                        <a:rPr lang="es-CO" sz="1200" b="1" u="none" strike="noStrike" dirty="0">
                          <a:solidFill>
                            <a:schemeClr val="bg1"/>
                          </a:solidFill>
                          <a:effectLst/>
                        </a:rPr>
                        <a:t>AVANCE INSTRUMENTOS ARCHIVISTICOS</a:t>
                      </a:r>
                      <a:endParaRPr lang="es-CO" sz="1200" b="1" i="0" u="none" strike="noStrike" dirty="0">
                        <a:solidFill>
                          <a:schemeClr val="bg1"/>
                        </a:solidFill>
                        <a:effectLst/>
                        <a:latin typeface="Calibri" panose="020F0502020204030204" pitchFamily="34" charset="0"/>
                      </a:endParaRPr>
                    </a:p>
                  </a:txBody>
                  <a:tcPr marL="7064" marR="7064" marT="7064" marB="0" anchor="ctr">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0000"/>
                  </a:ext>
                </a:extLst>
              </a:tr>
              <a:tr h="238012">
                <a:tc>
                  <a:txBody>
                    <a:bodyPr/>
                    <a:lstStyle/>
                    <a:p>
                      <a:pPr algn="ctr" rtl="0" fontAlgn="ctr"/>
                      <a:r>
                        <a:rPr lang="es-CO" sz="1200" b="1" u="none" strike="noStrike">
                          <a:solidFill>
                            <a:schemeClr val="bg1"/>
                          </a:solidFill>
                          <a:effectLst/>
                        </a:rPr>
                        <a:t>ENTIDAD</a:t>
                      </a:r>
                      <a:endParaRPr lang="es-CO" sz="1200" b="1" i="0" u="none" strike="noStrike">
                        <a:solidFill>
                          <a:schemeClr val="bg1"/>
                        </a:solidFill>
                        <a:effectLst/>
                        <a:latin typeface="Calibri" panose="020F0502020204030204" pitchFamily="34" charset="0"/>
                      </a:endParaRPr>
                    </a:p>
                  </a:txBody>
                  <a:tcPr marL="7064" marR="7064" marT="7064" marB="0" anchor="ctr">
                    <a:solidFill>
                      <a:srgbClr val="92D050"/>
                    </a:solidFill>
                  </a:tcPr>
                </a:tc>
                <a:tc>
                  <a:txBody>
                    <a:bodyPr/>
                    <a:lstStyle/>
                    <a:p>
                      <a:pPr algn="ctr" rtl="0" fontAlgn="ctr"/>
                      <a:r>
                        <a:rPr lang="es-CO" sz="1200" b="1" u="none" strike="noStrike" dirty="0">
                          <a:solidFill>
                            <a:schemeClr val="bg1"/>
                          </a:solidFill>
                          <a:effectLst/>
                        </a:rPr>
                        <a:t>ACUMULADO 2017</a:t>
                      </a:r>
                      <a:endParaRPr lang="es-CO" sz="1200" b="1" i="0" u="none" strike="noStrike" dirty="0">
                        <a:solidFill>
                          <a:schemeClr val="bg1"/>
                        </a:solidFill>
                        <a:effectLst/>
                        <a:latin typeface="Calibri" panose="020F0502020204030204" pitchFamily="34" charset="0"/>
                      </a:endParaRPr>
                    </a:p>
                  </a:txBody>
                  <a:tcPr marL="7064" marR="7064" marT="7064" marB="0" anchor="ctr">
                    <a:solidFill>
                      <a:srgbClr val="92D050"/>
                    </a:solidFill>
                  </a:tcPr>
                </a:tc>
                <a:tc>
                  <a:txBody>
                    <a:bodyPr/>
                    <a:lstStyle/>
                    <a:p>
                      <a:pPr algn="ctr" rtl="0" fontAlgn="ctr"/>
                      <a:r>
                        <a:rPr lang="es-CO" sz="1200" b="1" u="none" strike="noStrike">
                          <a:solidFill>
                            <a:schemeClr val="bg1"/>
                          </a:solidFill>
                          <a:effectLst/>
                        </a:rPr>
                        <a:t>INSTRUMENTOS PARA 2018</a:t>
                      </a:r>
                      <a:endParaRPr lang="es-CO" sz="1200" b="1" i="0" u="none" strike="noStrike">
                        <a:solidFill>
                          <a:schemeClr val="bg1"/>
                        </a:solidFill>
                        <a:effectLst/>
                        <a:latin typeface="Calibri" panose="020F0502020204030204" pitchFamily="34" charset="0"/>
                      </a:endParaRPr>
                    </a:p>
                  </a:txBody>
                  <a:tcPr marL="7064" marR="7064" marT="7064" marB="0" anchor="ctr">
                    <a:solidFill>
                      <a:srgbClr val="92D050"/>
                    </a:solidFill>
                  </a:tcPr>
                </a:tc>
                <a:tc>
                  <a:txBody>
                    <a:bodyPr/>
                    <a:lstStyle/>
                    <a:p>
                      <a:pPr algn="ctr" rtl="0" fontAlgn="ctr"/>
                      <a:r>
                        <a:rPr lang="es-CO" sz="1200" b="1" u="none" strike="noStrike">
                          <a:solidFill>
                            <a:schemeClr val="bg1"/>
                          </a:solidFill>
                          <a:effectLst/>
                        </a:rPr>
                        <a:t>AVANCE TRIMESTRE I</a:t>
                      </a:r>
                      <a:endParaRPr lang="es-CO" sz="1200" b="1" i="0" u="none" strike="noStrike">
                        <a:solidFill>
                          <a:schemeClr val="bg1"/>
                        </a:solidFill>
                        <a:effectLst/>
                        <a:latin typeface="Calibri" panose="020F0502020204030204" pitchFamily="34" charset="0"/>
                      </a:endParaRPr>
                    </a:p>
                  </a:txBody>
                  <a:tcPr marL="7064" marR="7064" marT="7064" marB="0" anchor="ctr">
                    <a:solidFill>
                      <a:srgbClr val="92D050"/>
                    </a:solidFill>
                  </a:tcPr>
                </a:tc>
                <a:tc>
                  <a:txBody>
                    <a:bodyPr/>
                    <a:lstStyle/>
                    <a:p>
                      <a:pPr algn="ctr" rtl="0" fontAlgn="ctr"/>
                      <a:r>
                        <a:rPr lang="es-CO" sz="1200" b="1" u="none" strike="noStrike" dirty="0">
                          <a:solidFill>
                            <a:schemeClr val="bg1"/>
                          </a:solidFill>
                          <a:effectLst/>
                        </a:rPr>
                        <a:t>AVANCE TRIMESTRE II</a:t>
                      </a:r>
                      <a:endParaRPr lang="es-CO" sz="1200" b="1" i="0" u="none" strike="noStrike" dirty="0">
                        <a:solidFill>
                          <a:schemeClr val="bg1"/>
                        </a:solidFill>
                        <a:effectLst/>
                        <a:latin typeface="Calibri" panose="020F0502020204030204" pitchFamily="34" charset="0"/>
                      </a:endParaRPr>
                    </a:p>
                  </a:txBody>
                  <a:tcPr marL="7064" marR="7064" marT="7064" marB="0" anchor="ctr">
                    <a:solidFill>
                      <a:srgbClr val="92D050"/>
                    </a:solidFill>
                  </a:tcPr>
                </a:tc>
                <a:tc>
                  <a:txBody>
                    <a:bodyPr/>
                    <a:lstStyle/>
                    <a:p>
                      <a:pPr algn="ctr" rtl="0" fontAlgn="ctr"/>
                      <a:r>
                        <a:rPr lang="es-CO" sz="1200" b="1" u="none" strike="noStrike">
                          <a:solidFill>
                            <a:schemeClr val="bg1"/>
                          </a:solidFill>
                          <a:effectLst/>
                        </a:rPr>
                        <a:t>AVANCE TRIMESTRE III</a:t>
                      </a:r>
                      <a:endParaRPr lang="es-CO" sz="1200" b="1" i="0" u="none" strike="noStrike">
                        <a:solidFill>
                          <a:schemeClr val="bg1"/>
                        </a:solidFill>
                        <a:effectLst/>
                        <a:latin typeface="Calibri" panose="020F0502020204030204" pitchFamily="34" charset="0"/>
                      </a:endParaRPr>
                    </a:p>
                  </a:txBody>
                  <a:tcPr marL="7064" marR="7064" marT="7064" marB="0" anchor="ctr">
                    <a:solidFill>
                      <a:srgbClr val="92D050"/>
                    </a:solidFill>
                  </a:tcPr>
                </a:tc>
                <a:tc>
                  <a:txBody>
                    <a:bodyPr/>
                    <a:lstStyle/>
                    <a:p>
                      <a:pPr algn="ctr" rtl="0" fontAlgn="ctr"/>
                      <a:r>
                        <a:rPr lang="es-CO" sz="1200" b="1" u="none" strike="noStrike" dirty="0">
                          <a:solidFill>
                            <a:schemeClr val="bg1"/>
                          </a:solidFill>
                          <a:effectLst/>
                        </a:rPr>
                        <a:t>ACUMULADO 2018</a:t>
                      </a:r>
                      <a:endParaRPr lang="es-CO" sz="1200" b="1" i="0" u="none" strike="noStrike" dirty="0">
                        <a:solidFill>
                          <a:schemeClr val="bg1"/>
                        </a:solidFill>
                        <a:effectLst/>
                        <a:latin typeface="Calibri" panose="020F0502020204030204" pitchFamily="34" charset="0"/>
                      </a:endParaRPr>
                    </a:p>
                  </a:txBody>
                  <a:tcPr marL="7064" marR="7064" marT="7064" marB="0" anchor="ctr">
                    <a:solidFill>
                      <a:srgbClr val="92D050"/>
                    </a:solidFill>
                  </a:tcPr>
                </a:tc>
                <a:extLst>
                  <a:ext uri="{0D108BD9-81ED-4DB2-BD59-A6C34878D82A}">
                    <a16:rowId xmlns="" xmlns:a16="http://schemas.microsoft.com/office/drawing/2014/main" val="10001"/>
                  </a:ext>
                </a:extLst>
              </a:tr>
              <a:tr h="505776">
                <a:tc>
                  <a:txBody>
                    <a:bodyPr/>
                    <a:lstStyle/>
                    <a:p>
                      <a:pPr algn="ctr" rtl="0" fontAlgn="ctr"/>
                      <a:r>
                        <a:rPr lang="es-CO" sz="1200" u="none" strike="noStrike">
                          <a:effectLst/>
                        </a:rPr>
                        <a:t>IPSE</a:t>
                      </a:r>
                      <a:endParaRPr lang="es-CO" sz="1200" b="1"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a:effectLst/>
                        </a:rPr>
                        <a:t>60%</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l" rtl="0" fontAlgn="ctr"/>
                      <a:r>
                        <a:rPr lang="es-CO" sz="1200" u="none" strike="noStrike">
                          <a:effectLst/>
                        </a:rPr>
                        <a:t>Los mapas de procesos - PGD - PINAR – TVD </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a:effectLst/>
                        </a:rPr>
                        <a:t>100%</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dirty="0">
                          <a:effectLst/>
                        </a:rPr>
                        <a:t> </a:t>
                      </a:r>
                      <a:endParaRPr lang="es-CO" sz="1200" b="0" i="0" u="none" strike="noStrike" dirty="0">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a:effectLst/>
                        </a:rPr>
                        <a:t> </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dirty="0">
                          <a:effectLst/>
                        </a:rPr>
                        <a:t>100%</a:t>
                      </a:r>
                      <a:endParaRPr lang="es-CO" sz="1200" b="0" i="0" u="none" strike="noStrike" dirty="0">
                        <a:solidFill>
                          <a:srgbClr val="000000"/>
                        </a:solidFill>
                        <a:effectLst/>
                        <a:latin typeface="Calibri" panose="020F0502020204030204" pitchFamily="34" charset="0"/>
                      </a:endParaRPr>
                    </a:p>
                  </a:txBody>
                  <a:tcPr marL="7064" marR="7064" marT="7064" marB="0" anchor="ctr"/>
                </a:tc>
                <a:extLst>
                  <a:ext uri="{0D108BD9-81ED-4DB2-BD59-A6C34878D82A}">
                    <a16:rowId xmlns="" xmlns:a16="http://schemas.microsoft.com/office/drawing/2014/main" val="10002"/>
                  </a:ext>
                </a:extLst>
              </a:tr>
              <a:tr h="505776">
                <a:tc>
                  <a:txBody>
                    <a:bodyPr/>
                    <a:lstStyle/>
                    <a:p>
                      <a:pPr algn="ctr" rtl="0" fontAlgn="ctr"/>
                      <a:r>
                        <a:rPr lang="es-CO" sz="1200" u="none" strike="noStrike">
                          <a:effectLst/>
                        </a:rPr>
                        <a:t>UPME</a:t>
                      </a:r>
                      <a:endParaRPr lang="es-CO" sz="1200" b="1"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a:effectLst/>
                        </a:rPr>
                        <a:t>90%</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l" rtl="0" fontAlgn="ctr"/>
                      <a:r>
                        <a:rPr lang="es-CO" sz="1200" u="none" strike="noStrike">
                          <a:effectLst/>
                        </a:rPr>
                        <a:t>TVD</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a:effectLst/>
                        </a:rPr>
                        <a:t>15% Aprobación estudios previos</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dirty="0">
                          <a:effectLst/>
                        </a:rPr>
                        <a:t>15% Aprobación estudios previos</a:t>
                      </a:r>
                      <a:endParaRPr lang="es-CO" sz="1200" b="0" i="0" u="none" strike="noStrike" dirty="0">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a:effectLst/>
                        </a:rPr>
                        <a:t>75% firma e inicio del contrato 053 de 2018 </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a:effectLst/>
                        </a:rPr>
                        <a:t>90%</a:t>
                      </a:r>
                      <a:endParaRPr lang="es-CO" sz="1200" b="0" i="0" u="none" strike="noStrike">
                        <a:solidFill>
                          <a:srgbClr val="000000"/>
                        </a:solidFill>
                        <a:effectLst/>
                        <a:latin typeface="Calibri" panose="020F0502020204030204" pitchFamily="34" charset="0"/>
                      </a:endParaRPr>
                    </a:p>
                  </a:txBody>
                  <a:tcPr marL="7064" marR="7064" marT="7064" marB="0" anchor="ctr"/>
                </a:tc>
                <a:extLst>
                  <a:ext uri="{0D108BD9-81ED-4DB2-BD59-A6C34878D82A}">
                    <a16:rowId xmlns="" xmlns:a16="http://schemas.microsoft.com/office/drawing/2014/main" val="10003"/>
                  </a:ext>
                </a:extLst>
              </a:tr>
              <a:tr h="379331">
                <a:tc rowSpan="2">
                  <a:txBody>
                    <a:bodyPr/>
                    <a:lstStyle/>
                    <a:p>
                      <a:pPr algn="ctr" rtl="0" fontAlgn="ctr"/>
                      <a:r>
                        <a:rPr lang="es-CO" sz="1200" u="none" strike="noStrike">
                          <a:effectLst/>
                        </a:rPr>
                        <a:t>CREG</a:t>
                      </a:r>
                      <a:endParaRPr lang="es-CO" sz="1200" b="1" i="0" u="none" strike="noStrike">
                        <a:solidFill>
                          <a:srgbClr val="000000"/>
                        </a:solidFill>
                        <a:effectLst/>
                        <a:latin typeface="Calibri" panose="020F0502020204030204" pitchFamily="34" charset="0"/>
                      </a:endParaRPr>
                    </a:p>
                  </a:txBody>
                  <a:tcPr marL="7064" marR="7064" marT="7064" marB="0" anchor="ctr"/>
                </a:tc>
                <a:tc rowSpan="2">
                  <a:txBody>
                    <a:bodyPr/>
                    <a:lstStyle/>
                    <a:p>
                      <a:pPr algn="ctr" rtl="0" fontAlgn="ctr"/>
                      <a:r>
                        <a:rPr lang="es-CO" sz="1200" u="none" strike="noStrike">
                          <a:effectLst/>
                        </a:rPr>
                        <a:t>80%</a:t>
                      </a:r>
                      <a:endParaRPr lang="es-CO" sz="1200" b="0" i="0" u="none" strike="noStrike">
                        <a:solidFill>
                          <a:srgbClr val="000000"/>
                        </a:solidFill>
                        <a:effectLst/>
                        <a:latin typeface="Calibri" panose="020F0502020204030204" pitchFamily="34" charset="0"/>
                      </a:endParaRPr>
                    </a:p>
                  </a:txBody>
                  <a:tcPr marL="7064" marR="7064" marT="7064" marB="0" anchor="ctr"/>
                </a:tc>
                <a:tc rowSpan="2">
                  <a:txBody>
                    <a:bodyPr/>
                    <a:lstStyle/>
                    <a:p>
                      <a:pPr algn="l" rtl="0" fontAlgn="ctr"/>
                      <a:r>
                        <a:rPr lang="es-CO" sz="1200" u="none" strike="noStrike">
                          <a:effectLst/>
                        </a:rPr>
                        <a:t>Modelo de requisitos - Tablas de Control de Acceso</a:t>
                      </a:r>
                      <a:endParaRPr lang="es-CO" sz="1200" b="0" i="0" u="none" strike="noStrike">
                        <a:solidFill>
                          <a:srgbClr val="000000"/>
                        </a:solidFill>
                        <a:effectLst/>
                        <a:latin typeface="Calibri" panose="020F0502020204030204" pitchFamily="34" charset="0"/>
                      </a:endParaRPr>
                    </a:p>
                  </a:txBody>
                  <a:tcPr marL="7064" marR="7064" marT="7064" marB="0" anchor="ctr"/>
                </a:tc>
                <a:tc rowSpan="2">
                  <a:txBody>
                    <a:bodyPr/>
                    <a:lstStyle/>
                    <a:p>
                      <a:pPr algn="ctr" rtl="0" fontAlgn="ctr"/>
                      <a:r>
                        <a:rPr lang="es-CO" sz="1200" u="none" strike="noStrike">
                          <a:effectLst/>
                        </a:rPr>
                        <a:t>15% Tablas Control de Acceso</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dirty="0">
                          <a:effectLst/>
                        </a:rPr>
                        <a:t>50% Tablas control de acceso</a:t>
                      </a:r>
                      <a:endParaRPr lang="es-CO" sz="1200" b="0" i="0" u="none" strike="noStrike" dirty="0">
                        <a:solidFill>
                          <a:srgbClr val="000000"/>
                        </a:solidFill>
                        <a:effectLst/>
                        <a:latin typeface="Calibri" panose="020F0502020204030204" pitchFamily="34" charset="0"/>
                      </a:endParaRPr>
                    </a:p>
                  </a:txBody>
                  <a:tcPr marL="7064" marR="7064" marT="7064" marB="0" anchor="ctr"/>
                </a:tc>
                <a:tc rowSpan="2">
                  <a:txBody>
                    <a:bodyPr/>
                    <a:lstStyle/>
                    <a:p>
                      <a:pPr algn="ctr" rtl="0" fontAlgn="ctr"/>
                      <a:r>
                        <a:rPr lang="es-CO" sz="1200" u="none" strike="noStrike">
                          <a:effectLst/>
                        </a:rPr>
                        <a:t>70% Tablas control de acceso</a:t>
                      </a:r>
                      <a:endParaRPr lang="es-CO" sz="1200" b="0" i="0" u="none" strike="noStrike">
                        <a:solidFill>
                          <a:srgbClr val="000000"/>
                        </a:solidFill>
                        <a:effectLst/>
                        <a:latin typeface="Calibri" panose="020F0502020204030204" pitchFamily="34" charset="0"/>
                      </a:endParaRPr>
                    </a:p>
                  </a:txBody>
                  <a:tcPr marL="7064" marR="7064" marT="7064" marB="0" anchor="ctr"/>
                </a:tc>
                <a:tc rowSpan="2">
                  <a:txBody>
                    <a:bodyPr/>
                    <a:lstStyle/>
                    <a:p>
                      <a:pPr algn="ctr" rtl="0" fontAlgn="ctr"/>
                      <a:r>
                        <a:rPr lang="es-CO" sz="1200" u="none" strike="noStrike">
                          <a:effectLst/>
                        </a:rPr>
                        <a:t>90%</a:t>
                      </a:r>
                      <a:endParaRPr lang="es-CO" sz="1200" b="0" i="0" u="none" strike="noStrike">
                        <a:solidFill>
                          <a:srgbClr val="000000"/>
                        </a:solidFill>
                        <a:effectLst/>
                        <a:latin typeface="Calibri" panose="020F0502020204030204" pitchFamily="34" charset="0"/>
                      </a:endParaRPr>
                    </a:p>
                  </a:txBody>
                  <a:tcPr marL="7064" marR="7064" marT="7064" marB="0" anchor="ctr"/>
                </a:tc>
                <a:extLst>
                  <a:ext uri="{0D108BD9-81ED-4DB2-BD59-A6C34878D82A}">
                    <a16:rowId xmlns="" xmlns:a16="http://schemas.microsoft.com/office/drawing/2014/main" val="10004"/>
                  </a:ext>
                </a:extLst>
              </a:tr>
              <a:tr h="4088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1200" u="none" strike="noStrike" dirty="0">
                          <a:effectLst/>
                        </a:rPr>
                        <a:t>100% Modelo de requisitos </a:t>
                      </a:r>
                      <a:endParaRPr lang="es-CO" sz="1200" b="0" i="0" u="none" strike="noStrike" dirty="0">
                        <a:solidFill>
                          <a:srgbClr val="000000"/>
                        </a:solidFill>
                        <a:effectLst/>
                        <a:latin typeface="Calibri" panose="020F0502020204030204" pitchFamily="34" charset="0"/>
                      </a:endParaRPr>
                    </a:p>
                  </a:txBody>
                  <a:tcPr marL="7064" marR="7064" marT="7064" marB="0" anchor="ctr"/>
                </a:tc>
                <a:tc vMerge="1">
                  <a:txBody>
                    <a:bodyPr/>
                    <a:lstStyle/>
                    <a:p>
                      <a:endParaRPr lang="es-CO"/>
                    </a:p>
                  </a:txBody>
                  <a:tcPr/>
                </a:tc>
                <a:tc vMerge="1">
                  <a:txBody>
                    <a:bodyPr/>
                    <a:lstStyle/>
                    <a:p>
                      <a:endParaRPr lang="es-CO"/>
                    </a:p>
                  </a:txBody>
                  <a:tcPr/>
                </a:tc>
                <a:extLst>
                  <a:ext uri="{0D108BD9-81ED-4DB2-BD59-A6C34878D82A}">
                    <a16:rowId xmlns="" xmlns:a16="http://schemas.microsoft.com/office/drawing/2014/main" val="10005"/>
                  </a:ext>
                </a:extLst>
              </a:tr>
              <a:tr h="505776">
                <a:tc>
                  <a:txBody>
                    <a:bodyPr/>
                    <a:lstStyle/>
                    <a:p>
                      <a:pPr algn="ctr" rtl="0" fontAlgn="ctr"/>
                      <a:r>
                        <a:rPr lang="es-CO" sz="1200" u="none" strike="noStrike">
                          <a:effectLst/>
                        </a:rPr>
                        <a:t>ANH</a:t>
                      </a:r>
                      <a:endParaRPr lang="es-CO" sz="1200" b="1"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a:effectLst/>
                        </a:rPr>
                        <a:t>90%</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l" rtl="0" fontAlgn="ctr"/>
                      <a:r>
                        <a:rPr lang="es-CO" sz="1200" u="none" strike="noStrike">
                          <a:effectLst/>
                        </a:rPr>
                        <a:t>Modelo de requisitos</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a:effectLst/>
                        </a:rPr>
                        <a:t> </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dirty="0">
                          <a:effectLst/>
                        </a:rPr>
                        <a:t>30% (Acumulado) Modelo de Requisitos</a:t>
                      </a:r>
                      <a:endParaRPr lang="es-CO" sz="1200" b="0" i="0" u="none" strike="noStrike" dirty="0">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a:effectLst/>
                        </a:rPr>
                        <a:t>50% (Acumulado) Modelo de Requisitos</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a:effectLst/>
                        </a:rPr>
                        <a:t>90%</a:t>
                      </a:r>
                      <a:endParaRPr lang="es-CO" sz="1200" b="0" i="0" u="none" strike="noStrike">
                        <a:solidFill>
                          <a:srgbClr val="000000"/>
                        </a:solidFill>
                        <a:effectLst/>
                        <a:latin typeface="Calibri" panose="020F0502020204030204" pitchFamily="34" charset="0"/>
                      </a:endParaRPr>
                    </a:p>
                  </a:txBody>
                  <a:tcPr marL="7064" marR="7064" marT="7064" marB="0" anchor="ctr"/>
                </a:tc>
                <a:extLst>
                  <a:ext uri="{0D108BD9-81ED-4DB2-BD59-A6C34878D82A}">
                    <a16:rowId xmlns="" xmlns:a16="http://schemas.microsoft.com/office/drawing/2014/main" val="10006"/>
                  </a:ext>
                </a:extLst>
              </a:tr>
              <a:tr h="379331">
                <a:tc rowSpan="4">
                  <a:txBody>
                    <a:bodyPr/>
                    <a:lstStyle/>
                    <a:p>
                      <a:pPr algn="ctr" rtl="0" fontAlgn="ctr"/>
                      <a:r>
                        <a:rPr lang="es-CO" sz="1200" u="none" strike="noStrike">
                          <a:effectLst/>
                        </a:rPr>
                        <a:t>SGC</a:t>
                      </a:r>
                      <a:endParaRPr lang="es-CO" sz="1200" b="1" i="0" u="none" strike="noStrike">
                        <a:solidFill>
                          <a:srgbClr val="000000"/>
                        </a:solidFill>
                        <a:effectLst/>
                        <a:latin typeface="Calibri" panose="020F0502020204030204" pitchFamily="34" charset="0"/>
                      </a:endParaRPr>
                    </a:p>
                  </a:txBody>
                  <a:tcPr marL="7064" marR="7064" marT="7064" marB="0" anchor="ctr"/>
                </a:tc>
                <a:tc rowSpan="4">
                  <a:txBody>
                    <a:bodyPr/>
                    <a:lstStyle/>
                    <a:p>
                      <a:pPr algn="ctr" rtl="0" fontAlgn="ctr"/>
                      <a:r>
                        <a:rPr lang="es-CO" sz="1200" u="none" strike="noStrike">
                          <a:effectLst/>
                        </a:rPr>
                        <a:t>60%</a:t>
                      </a:r>
                      <a:endParaRPr lang="es-CO" sz="1200" b="0" i="0" u="none" strike="noStrike">
                        <a:solidFill>
                          <a:srgbClr val="000000"/>
                        </a:solidFill>
                        <a:effectLst/>
                        <a:latin typeface="Calibri" panose="020F0502020204030204" pitchFamily="34" charset="0"/>
                      </a:endParaRPr>
                    </a:p>
                  </a:txBody>
                  <a:tcPr marL="7064" marR="7064" marT="7064" marB="0" anchor="ctr"/>
                </a:tc>
                <a:tc rowSpan="4">
                  <a:txBody>
                    <a:bodyPr/>
                    <a:lstStyle/>
                    <a:p>
                      <a:pPr algn="l" rtl="0" fontAlgn="ctr"/>
                      <a:r>
                        <a:rPr lang="es-CO" sz="1200" u="none" strike="noStrike">
                          <a:effectLst/>
                        </a:rPr>
                        <a:t>Los mapas de procesos - Tablas Control de Acceso - Modelo de Requisitos - TVD</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a:effectLst/>
                        </a:rPr>
                        <a:t>33% Mapas de procesos</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dirty="0">
                          <a:effectLst/>
                        </a:rPr>
                        <a:t>33% Mapas de procesos</a:t>
                      </a:r>
                      <a:endParaRPr lang="es-CO" sz="1200" b="0" i="0" u="none" strike="noStrike" dirty="0">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a:effectLst/>
                        </a:rPr>
                        <a:t>100% Mapas de procesos</a:t>
                      </a:r>
                      <a:endParaRPr lang="es-CO" sz="1200" b="0" i="0" u="none" strike="noStrike">
                        <a:solidFill>
                          <a:srgbClr val="000000"/>
                        </a:solidFill>
                        <a:effectLst/>
                        <a:latin typeface="Calibri" panose="020F0502020204030204" pitchFamily="34" charset="0"/>
                      </a:endParaRPr>
                    </a:p>
                  </a:txBody>
                  <a:tcPr marL="7064" marR="7064" marT="7064" marB="0" anchor="ctr"/>
                </a:tc>
                <a:tc rowSpan="4">
                  <a:txBody>
                    <a:bodyPr/>
                    <a:lstStyle/>
                    <a:p>
                      <a:pPr algn="ctr" rtl="0" fontAlgn="ctr"/>
                      <a:r>
                        <a:rPr lang="es-CO" sz="1200" u="none" strike="noStrike">
                          <a:effectLst/>
                        </a:rPr>
                        <a:t>80%</a:t>
                      </a:r>
                      <a:endParaRPr lang="es-CO" sz="1200" b="0" i="0" u="none" strike="noStrike">
                        <a:solidFill>
                          <a:srgbClr val="000000"/>
                        </a:solidFill>
                        <a:effectLst/>
                        <a:latin typeface="Calibri" panose="020F0502020204030204" pitchFamily="34" charset="0"/>
                      </a:endParaRPr>
                    </a:p>
                  </a:txBody>
                  <a:tcPr marL="7064" marR="7064" marT="7064" marB="0" anchor="ctr"/>
                </a:tc>
                <a:extLst>
                  <a:ext uri="{0D108BD9-81ED-4DB2-BD59-A6C34878D82A}">
                    <a16:rowId xmlns="" xmlns:a16="http://schemas.microsoft.com/office/drawing/2014/main" val="10007"/>
                  </a:ext>
                </a:extLst>
              </a:tr>
              <a:tr h="379331">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1200" u="none" strike="noStrike">
                          <a:effectLst/>
                        </a:rPr>
                        <a:t>12% Tablas Control de Acceso</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dirty="0">
                          <a:effectLst/>
                        </a:rPr>
                        <a:t>41% Tablas Control de Acceso</a:t>
                      </a:r>
                      <a:endParaRPr lang="es-CO" sz="1200" b="0" i="0" u="none" strike="noStrike" dirty="0">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dirty="0">
                          <a:effectLst/>
                        </a:rPr>
                        <a:t>100% Tablas Control de Acceso</a:t>
                      </a:r>
                      <a:endParaRPr lang="es-CO" sz="1200" b="0" i="0" u="none" strike="noStrike" dirty="0">
                        <a:solidFill>
                          <a:srgbClr val="000000"/>
                        </a:solidFill>
                        <a:effectLst/>
                        <a:latin typeface="Calibri" panose="020F0502020204030204" pitchFamily="34" charset="0"/>
                      </a:endParaRPr>
                    </a:p>
                  </a:txBody>
                  <a:tcPr marL="7064" marR="7064" marT="7064" marB="0" anchor="ctr"/>
                </a:tc>
                <a:tc vMerge="1">
                  <a:txBody>
                    <a:bodyPr/>
                    <a:lstStyle/>
                    <a:p>
                      <a:endParaRPr lang="es-CO"/>
                    </a:p>
                  </a:txBody>
                  <a:tcPr/>
                </a:tc>
                <a:extLst>
                  <a:ext uri="{0D108BD9-81ED-4DB2-BD59-A6C34878D82A}">
                    <a16:rowId xmlns="" xmlns:a16="http://schemas.microsoft.com/office/drawing/2014/main" val="10008"/>
                  </a:ext>
                </a:extLst>
              </a:tr>
              <a:tr h="379331">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1200" u="none" strike="noStrike">
                          <a:effectLst/>
                        </a:rPr>
                        <a:t>50% TVD</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a:effectLst/>
                        </a:rPr>
                        <a:t>50% TVD</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dirty="0">
                          <a:effectLst/>
                        </a:rPr>
                        <a:t>50% Modelo de Requisitos</a:t>
                      </a:r>
                      <a:endParaRPr lang="es-CO" sz="1200" b="0" i="0" u="none" strike="noStrike" dirty="0">
                        <a:solidFill>
                          <a:srgbClr val="000000"/>
                        </a:solidFill>
                        <a:effectLst/>
                        <a:latin typeface="Calibri" panose="020F0502020204030204" pitchFamily="34" charset="0"/>
                      </a:endParaRPr>
                    </a:p>
                  </a:txBody>
                  <a:tcPr marL="7064" marR="7064" marT="7064" marB="0" anchor="ctr"/>
                </a:tc>
                <a:tc vMerge="1">
                  <a:txBody>
                    <a:bodyPr/>
                    <a:lstStyle/>
                    <a:p>
                      <a:endParaRPr lang="es-CO"/>
                    </a:p>
                  </a:txBody>
                  <a:tcPr/>
                </a:tc>
                <a:extLst>
                  <a:ext uri="{0D108BD9-81ED-4DB2-BD59-A6C34878D82A}">
                    <a16:rowId xmlns="" xmlns:a16="http://schemas.microsoft.com/office/drawing/2014/main" val="10009"/>
                  </a:ext>
                </a:extLst>
              </a:tr>
              <a:tr h="148757">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200" u="none" strike="noStrike">
                          <a:effectLst/>
                        </a:rPr>
                        <a:t> </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fontAlgn="ctr"/>
                      <a:r>
                        <a:rPr lang="es-CO" sz="1200" u="none" strike="noStrike">
                          <a:effectLst/>
                        </a:rPr>
                        <a:t> </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dirty="0">
                          <a:effectLst/>
                        </a:rPr>
                        <a:t>50% TVD</a:t>
                      </a:r>
                      <a:endParaRPr lang="es-CO" sz="1200" b="0" i="0" u="none" strike="noStrike" dirty="0">
                        <a:solidFill>
                          <a:srgbClr val="000000"/>
                        </a:solidFill>
                        <a:effectLst/>
                        <a:latin typeface="Calibri" panose="020F0502020204030204" pitchFamily="34" charset="0"/>
                      </a:endParaRPr>
                    </a:p>
                  </a:txBody>
                  <a:tcPr marL="7064" marR="7064" marT="7064" marB="0" anchor="ctr"/>
                </a:tc>
                <a:tc vMerge="1">
                  <a:txBody>
                    <a:bodyPr/>
                    <a:lstStyle/>
                    <a:p>
                      <a:endParaRPr lang="es-CO"/>
                    </a:p>
                  </a:txBody>
                  <a:tcPr/>
                </a:tc>
                <a:extLst>
                  <a:ext uri="{0D108BD9-81ED-4DB2-BD59-A6C34878D82A}">
                    <a16:rowId xmlns="" xmlns:a16="http://schemas.microsoft.com/office/drawing/2014/main" val="10010"/>
                  </a:ext>
                </a:extLst>
              </a:tr>
              <a:tr h="379331">
                <a:tc>
                  <a:txBody>
                    <a:bodyPr/>
                    <a:lstStyle/>
                    <a:p>
                      <a:pPr algn="ctr" rtl="0" fontAlgn="ctr"/>
                      <a:r>
                        <a:rPr lang="es-CO" sz="1200" b="1" u="none" strike="noStrike" dirty="0">
                          <a:effectLst/>
                        </a:rPr>
                        <a:t>ANM</a:t>
                      </a:r>
                      <a:endParaRPr lang="es-CO" sz="1200" b="1" i="0" u="none" strike="noStrike" dirty="0">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b="1" u="none" strike="noStrike" dirty="0">
                          <a:effectLst/>
                        </a:rPr>
                        <a:t>90%</a:t>
                      </a:r>
                      <a:endParaRPr lang="es-CO" sz="1200" b="1" i="0" u="none" strike="noStrike" dirty="0">
                        <a:solidFill>
                          <a:srgbClr val="000000"/>
                        </a:solidFill>
                        <a:effectLst/>
                        <a:latin typeface="Calibri" panose="020F0502020204030204" pitchFamily="34" charset="0"/>
                      </a:endParaRPr>
                    </a:p>
                  </a:txBody>
                  <a:tcPr marL="7064" marR="7064" marT="7064" marB="0" anchor="ctr"/>
                </a:tc>
                <a:tc>
                  <a:txBody>
                    <a:bodyPr/>
                    <a:lstStyle/>
                    <a:p>
                      <a:pPr algn="l" rtl="0" fontAlgn="ctr"/>
                      <a:r>
                        <a:rPr lang="es-CO" sz="1200" b="1" u="none" strike="noStrike" dirty="0">
                          <a:effectLst/>
                        </a:rPr>
                        <a:t> Banco terminológico </a:t>
                      </a:r>
                      <a:endParaRPr lang="es-CO" sz="1200" b="1" i="0" u="none" strike="noStrike" dirty="0">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b="1" u="none" strike="noStrike" dirty="0">
                          <a:effectLst/>
                        </a:rPr>
                        <a:t>25%</a:t>
                      </a:r>
                      <a:endParaRPr lang="es-CO" sz="1200" b="1" i="0" u="none" strike="noStrike" dirty="0">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b="1" u="none" strike="noStrike" dirty="0">
                          <a:effectLst/>
                        </a:rPr>
                        <a:t>70%</a:t>
                      </a:r>
                      <a:endParaRPr lang="es-CO" sz="1200" b="1" i="0" u="none" strike="noStrike" dirty="0">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b="1" u="none" strike="noStrike" dirty="0">
                          <a:effectLst/>
                        </a:rPr>
                        <a:t>80%</a:t>
                      </a:r>
                      <a:endParaRPr lang="es-CO" sz="1200" b="1" i="0" u="none" strike="noStrike" dirty="0">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b="1" u="none" strike="noStrike" dirty="0">
                          <a:effectLst/>
                        </a:rPr>
                        <a:t>90%</a:t>
                      </a:r>
                      <a:endParaRPr lang="es-CO" sz="1200" b="1" i="0" u="none" strike="noStrike" dirty="0">
                        <a:solidFill>
                          <a:srgbClr val="000000"/>
                        </a:solidFill>
                        <a:effectLst/>
                        <a:latin typeface="Calibri" panose="020F0502020204030204" pitchFamily="34" charset="0"/>
                      </a:endParaRPr>
                    </a:p>
                  </a:txBody>
                  <a:tcPr marL="7064" marR="7064" marT="7064" marB="0" anchor="ctr"/>
                </a:tc>
                <a:extLst>
                  <a:ext uri="{0D108BD9-81ED-4DB2-BD59-A6C34878D82A}">
                    <a16:rowId xmlns="" xmlns:a16="http://schemas.microsoft.com/office/drawing/2014/main" val="10011"/>
                  </a:ext>
                </a:extLst>
              </a:tr>
              <a:tr h="252887">
                <a:tc>
                  <a:txBody>
                    <a:bodyPr/>
                    <a:lstStyle/>
                    <a:p>
                      <a:pPr algn="ctr" rtl="0" fontAlgn="ctr"/>
                      <a:r>
                        <a:rPr lang="es-CO" sz="1200" u="none" strike="noStrike">
                          <a:effectLst/>
                        </a:rPr>
                        <a:t>MME</a:t>
                      </a:r>
                      <a:endParaRPr lang="es-CO" sz="1200" b="1"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a:effectLst/>
                        </a:rPr>
                        <a:t>90%</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l" rtl="0" fontAlgn="ctr"/>
                      <a:r>
                        <a:rPr lang="es-CO" sz="1200" u="none" strike="noStrike" dirty="0">
                          <a:effectLst/>
                        </a:rPr>
                        <a:t>Tablas Control de Acceso</a:t>
                      </a:r>
                      <a:endParaRPr lang="es-CO" sz="1200" b="0" i="0" u="none" strike="noStrike" dirty="0">
                        <a:solidFill>
                          <a:srgbClr val="000000"/>
                        </a:solidFill>
                        <a:effectLst/>
                        <a:latin typeface="Calibri" panose="020F0502020204030204" pitchFamily="34" charset="0"/>
                      </a:endParaRPr>
                    </a:p>
                  </a:txBody>
                  <a:tcPr marL="7064" marR="7064" marT="7064" marB="0" anchor="ctr"/>
                </a:tc>
                <a:tc>
                  <a:txBody>
                    <a:bodyPr/>
                    <a:lstStyle/>
                    <a:p>
                      <a:pPr algn="l" rtl="0" fontAlgn="ctr"/>
                      <a:r>
                        <a:rPr lang="es-CO" sz="1200" u="none" strike="noStrike" dirty="0">
                          <a:effectLst/>
                        </a:rPr>
                        <a:t> </a:t>
                      </a:r>
                      <a:endParaRPr lang="es-CO" sz="1200" b="0" i="0" u="none" strike="noStrike" dirty="0">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a:effectLst/>
                        </a:rPr>
                        <a:t>50%</a:t>
                      </a:r>
                      <a:endParaRPr lang="es-CO" sz="1200" b="0" i="0" u="none" strike="noStrike">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dirty="0">
                          <a:effectLst/>
                        </a:rPr>
                        <a:t>100%</a:t>
                      </a:r>
                      <a:endParaRPr lang="es-CO" sz="1200" b="0" i="0" u="none" strike="noStrike" dirty="0">
                        <a:solidFill>
                          <a:srgbClr val="000000"/>
                        </a:solidFill>
                        <a:effectLst/>
                        <a:latin typeface="Calibri" panose="020F0502020204030204" pitchFamily="34" charset="0"/>
                      </a:endParaRPr>
                    </a:p>
                  </a:txBody>
                  <a:tcPr marL="7064" marR="7064" marT="7064" marB="0" anchor="ctr"/>
                </a:tc>
                <a:tc>
                  <a:txBody>
                    <a:bodyPr/>
                    <a:lstStyle/>
                    <a:p>
                      <a:pPr algn="ctr" rtl="0" fontAlgn="ctr"/>
                      <a:r>
                        <a:rPr lang="es-CO" sz="1200" u="none" strike="noStrike" dirty="0">
                          <a:effectLst/>
                        </a:rPr>
                        <a:t>100%</a:t>
                      </a:r>
                      <a:endParaRPr lang="es-CO" sz="1200" b="0" i="0" u="none" strike="noStrike" dirty="0">
                        <a:solidFill>
                          <a:srgbClr val="000000"/>
                        </a:solidFill>
                        <a:effectLst/>
                        <a:latin typeface="Calibri" panose="020F0502020204030204" pitchFamily="34" charset="0"/>
                      </a:endParaRPr>
                    </a:p>
                  </a:txBody>
                  <a:tcPr marL="7064" marR="7064" marT="7064" marB="0" anchor="ctr"/>
                </a:tc>
                <a:extLst>
                  <a:ext uri="{0D108BD9-81ED-4DB2-BD59-A6C34878D82A}">
                    <a16:rowId xmlns="" xmlns:a16="http://schemas.microsoft.com/office/drawing/2014/main" val="10012"/>
                  </a:ext>
                </a:extLst>
              </a:tr>
            </a:tbl>
          </a:graphicData>
        </a:graphic>
      </p:graphicFrame>
      <p:sp>
        <p:nvSpPr>
          <p:cNvPr id="7" name="CuadroTexto 6"/>
          <p:cNvSpPr txBox="1"/>
          <p:nvPr/>
        </p:nvSpPr>
        <p:spPr>
          <a:xfrm>
            <a:off x="389107" y="1117927"/>
            <a:ext cx="6342434" cy="400110"/>
          </a:xfrm>
          <a:prstGeom prst="rect">
            <a:avLst/>
          </a:prstGeom>
          <a:noFill/>
        </p:spPr>
        <p:txBody>
          <a:bodyPr wrap="square" rtlCol="0">
            <a:spAutoFit/>
          </a:bodyPr>
          <a:lstStyle/>
          <a:p>
            <a:pPr>
              <a:defRPr/>
            </a:pPr>
            <a:r>
              <a:rPr lang="es-MX" sz="2000" b="1" dirty="0" smtClean="0">
                <a:solidFill>
                  <a:srgbClr val="92D050"/>
                </a:solidFill>
              </a:rPr>
              <a:t>2. Gestión Documental</a:t>
            </a:r>
            <a:endParaRPr lang="es-CO" sz="2000" b="1" dirty="0">
              <a:solidFill>
                <a:srgbClr val="92D050"/>
              </a:solidFill>
            </a:endParaRPr>
          </a:p>
        </p:txBody>
      </p:sp>
    </p:spTree>
    <p:extLst>
      <p:ext uri="{BB962C8B-B14F-4D97-AF65-F5344CB8AC3E}">
        <p14:creationId xmlns:p14="http://schemas.microsoft.com/office/powerpoint/2010/main" val="3986624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21339" y="68095"/>
            <a:ext cx="9347200" cy="1003308"/>
          </a:xfrm>
        </p:spPr>
        <p:txBody>
          <a:bodyPr/>
          <a:lstStyle/>
          <a:p>
            <a:pPr algn="r"/>
            <a:r>
              <a:rPr lang="es-ES" sz="4000" b="1" dirty="0" smtClean="0">
                <a:solidFill>
                  <a:schemeClr val="bg1"/>
                </a:solidFill>
              </a:rPr>
              <a:t>Política 5: Gestión Financiera</a:t>
            </a:r>
            <a:endParaRPr lang="es-ES_tradnl" sz="4000" b="1" dirty="0">
              <a:solidFill>
                <a:schemeClr val="bg1"/>
              </a:solidFill>
            </a:endParaRPr>
          </a:p>
        </p:txBody>
      </p:sp>
      <p:sp>
        <p:nvSpPr>
          <p:cNvPr id="6" name="CuadroTexto 5"/>
          <p:cNvSpPr txBox="1"/>
          <p:nvPr/>
        </p:nvSpPr>
        <p:spPr>
          <a:xfrm>
            <a:off x="389116" y="6401149"/>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graphicFrame>
        <p:nvGraphicFramePr>
          <p:cNvPr id="10" name="Tabla 9"/>
          <p:cNvGraphicFramePr>
            <a:graphicFrameLocks noGrp="1"/>
          </p:cNvGraphicFramePr>
          <p:nvPr>
            <p:extLst>
              <p:ext uri="{D42A27DB-BD31-4B8C-83A1-F6EECF244321}">
                <p14:modId xmlns:p14="http://schemas.microsoft.com/office/powerpoint/2010/main" val="1275662049"/>
              </p:ext>
            </p:extLst>
          </p:nvPr>
        </p:nvGraphicFramePr>
        <p:xfrm>
          <a:off x="1459151" y="1854552"/>
          <a:ext cx="9542834" cy="3600804"/>
        </p:xfrm>
        <a:graphic>
          <a:graphicData uri="http://schemas.openxmlformats.org/drawingml/2006/table">
            <a:tbl>
              <a:tblPr/>
              <a:tblGrid>
                <a:gridCol w="1410509">
                  <a:extLst>
                    <a:ext uri="{9D8B030D-6E8A-4147-A177-3AD203B41FA5}">
                      <a16:colId xmlns="" xmlns:a16="http://schemas.microsoft.com/office/drawing/2014/main" val="20000"/>
                    </a:ext>
                  </a:extLst>
                </a:gridCol>
                <a:gridCol w="1614791">
                  <a:extLst>
                    <a:ext uri="{9D8B030D-6E8A-4147-A177-3AD203B41FA5}">
                      <a16:colId xmlns="" xmlns:a16="http://schemas.microsoft.com/office/drawing/2014/main" val="20001"/>
                    </a:ext>
                  </a:extLst>
                </a:gridCol>
                <a:gridCol w="612843">
                  <a:extLst>
                    <a:ext uri="{9D8B030D-6E8A-4147-A177-3AD203B41FA5}">
                      <a16:colId xmlns="" xmlns:a16="http://schemas.microsoft.com/office/drawing/2014/main" val="20002"/>
                    </a:ext>
                  </a:extLst>
                </a:gridCol>
                <a:gridCol w="710119">
                  <a:extLst>
                    <a:ext uri="{9D8B030D-6E8A-4147-A177-3AD203B41FA5}">
                      <a16:colId xmlns="" xmlns:a16="http://schemas.microsoft.com/office/drawing/2014/main" val="20003"/>
                    </a:ext>
                  </a:extLst>
                </a:gridCol>
                <a:gridCol w="593387">
                  <a:extLst>
                    <a:ext uri="{9D8B030D-6E8A-4147-A177-3AD203B41FA5}">
                      <a16:colId xmlns="" xmlns:a16="http://schemas.microsoft.com/office/drawing/2014/main" val="20004"/>
                    </a:ext>
                  </a:extLst>
                </a:gridCol>
                <a:gridCol w="593387">
                  <a:extLst>
                    <a:ext uri="{9D8B030D-6E8A-4147-A177-3AD203B41FA5}">
                      <a16:colId xmlns="" xmlns:a16="http://schemas.microsoft.com/office/drawing/2014/main" val="20005"/>
                    </a:ext>
                  </a:extLst>
                </a:gridCol>
                <a:gridCol w="661481">
                  <a:extLst>
                    <a:ext uri="{9D8B030D-6E8A-4147-A177-3AD203B41FA5}">
                      <a16:colId xmlns="" xmlns:a16="http://schemas.microsoft.com/office/drawing/2014/main" val="20006"/>
                    </a:ext>
                  </a:extLst>
                </a:gridCol>
                <a:gridCol w="671209">
                  <a:extLst>
                    <a:ext uri="{9D8B030D-6E8A-4147-A177-3AD203B41FA5}">
                      <a16:colId xmlns="" xmlns:a16="http://schemas.microsoft.com/office/drawing/2014/main" val="20007"/>
                    </a:ext>
                  </a:extLst>
                </a:gridCol>
                <a:gridCol w="643681">
                  <a:extLst>
                    <a:ext uri="{9D8B030D-6E8A-4147-A177-3AD203B41FA5}">
                      <a16:colId xmlns="" xmlns:a16="http://schemas.microsoft.com/office/drawing/2014/main" val="20008"/>
                    </a:ext>
                  </a:extLst>
                </a:gridCol>
                <a:gridCol w="1097571">
                  <a:extLst>
                    <a:ext uri="{9D8B030D-6E8A-4147-A177-3AD203B41FA5}">
                      <a16:colId xmlns="" xmlns:a16="http://schemas.microsoft.com/office/drawing/2014/main" val="20009"/>
                    </a:ext>
                  </a:extLst>
                </a:gridCol>
                <a:gridCol w="933856">
                  <a:extLst>
                    <a:ext uri="{9D8B030D-6E8A-4147-A177-3AD203B41FA5}">
                      <a16:colId xmlns="" xmlns:a16="http://schemas.microsoft.com/office/drawing/2014/main" val="20010"/>
                    </a:ext>
                  </a:extLst>
                </a:gridCol>
              </a:tblGrid>
              <a:tr h="715905">
                <a:tc>
                  <a:txBody>
                    <a:bodyPr/>
                    <a:lstStyle/>
                    <a:p>
                      <a:pPr algn="ctr" fontAlgn="ctr"/>
                      <a:r>
                        <a:rPr lang="es-CO" sz="1200" b="1" i="0" u="none" strike="noStrike" dirty="0">
                          <a:solidFill>
                            <a:srgbClr val="000000"/>
                          </a:solidFill>
                          <a:effectLst/>
                          <a:latin typeface="+mn-lt"/>
                        </a:rPr>
                        <a:t>Estrategia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mn-lt"/>
                        </a:rPr>
                        <a:t>Indicador / 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mn-lt"/>
                        </a:rPr>
                        <a:t>ANH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mn-lt"/>
                        </a:rPr>
                        <a:t>CREG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mn-lt"/>
                        </a:rPr>
                        <a:t>SGC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mn-lt"/>
                        </a:rPr>
                        <a:t>IPSE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mn-lt"/>
                        </a:rPr>
                        <a:t>UPME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mn-lt"/>
                        </a:rPr>
                        <a:t>ANM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mn-lt"/>
                        </a:rPr>
                        <a:t>MME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CO" sz="1200" b="1" i="0" u="none" strike="noStrike" dirty="0">
                          <a:solidFill>
                            <a:srgbClr val="000000"/>
                          </a:solidFill>
                          <a:effectLst/>
                          <a:latin typeface="+mn-lt"/>
                        </a:rPr>
                        <a:t>AVANCE ACUMULADO III </a:t>
                      </a:r>
                      <a:r>
                        <a:rPr lang="es-CO" sz="1200" b="1" i="0" u="none" strike="noStrike">
                          <a:solidFill>
                            <a:srgbClr val="000000"/>
                          </a:solidFill>
                          <a:effectLst/>
                          <a:latin typeface="+mn-lt"/>
                        </a:rPr>
                        <a:t>TRIMESTRE </a:t>
                      </a:r>
                      <a:r>
                        <a:rPr lang="es-CO" sz="1200" b="1" i="0" u="none" strike="noStrike" smtClean="0">
                          <a:solidFill>
                            <a:srgbClr val="000000"/>
                          </a:solidFill>
                          <a:effectLst/>
                          <a:latin typeface="+mn-lt"/>
                        </a:rPr>
                        <a:t>SECTOR</a:t>
                      </a:r>
                      <a:endParaRPr lang="es-CO" sz="12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200" b="1" i="0" u="none" strike="noStrike" dirty="0">
                          <a:solidFill>
                            <a:srgbClr val="000000"/>
                          </a:solidFill>
                          <a:effectLst/>
                          <a:latin typeface="+mn-lt"/>
                        </a:rPr>
                        <a:t>META III TRIMESTRE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703122">
                <a:tc>
                  <a:txBody>
                    <a:bodyPr/>
                    <a:lstStyle/>
                    <a:p>
                      <a:pPr algn="l" fontAlgn="ctr"/>
                      <a:r>
                        <a:rPr lang="es-ES" sz="1200" b="0" i="0" u="none" strike="noStrike" dirty="0" smtClean="0">
                          <a:solidFill>
                            <a:srgbClr val="000000"/>
                          </a:solidFill>
                          <a:effectLst/>
                          <a:latin typeface="+mn-lt"/>
                        </a:rPr>
                        <a:t>Formulación </a:t>
                      </a:r>
                      <a:r>
                        <a:rPr lang="es-ES" sz="1200" b="0" i="0" u="none" strike="noStrike" dirty="0">
                          <a:solidFill>
                            <a:srgbClr val="000000"/>
                          </a:solidFill>
                          <a:effectLst/>
                          <a:latin typeface="+mn-lt"/>
                        </a:rPr>
                        <a:t>y Seguimiento a los proyectos de inversión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0" i="0" u="none" strike="noStrike">
                          <a:solidFill>
                            <a:srgbClr val="000000"/>
                          </a:solidFill>
                          <a:effectLst/>
                          <a:latin typeface="+mn-lt"/>
                        </a:rPr>
                        <a:t>Cumplimiento de los indicadores SUIFP Y SPI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mn-lt"/>
                        </a:rPr>
                        <a:t>73,33%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1" i="0" u="none" strike="noStrike" dirty="0">
                          <a:solidFill>
                            <a:srgbClr val="000000"/>
                          </a:solidFill>
                          <a:effectLst/>
                          <a:latin typeface="+mn-lt"/>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1" i="0" u="none" strike="noStrike" dirty="0">
                          <a:solidFill>
                            <a:srgbClr val="000000"/>
                          </a:solidFill>
                          <a:effectLst/>
                          <a:latin typeface="+mn-lt"/>
                        </a:rPr>
                        <a:t>52,78%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1" i="0" u="none" strike="noStrike">
                          <a:solidFill>
                            <a:srgbClr val="000000"/>
                          </a:solidFill>
                          <a:effectLst/>
                          <a:latin typeface="+mn-lt"/>
                        </a:rPr>
                        <a:t>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1" i="0" u="none" strike="noStrike">
                          <a:solidFill>
                            <a:srgbClr val="000000"/>
                          </a:solidFill>
                          <a:effectLst/>
                          <a:latin typeface="+mn-lt"/>
                        </a:rPr>
                        <a:t>63,89%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1" i="0" u="none" strike="noStrike">
                          <a:solidFill>
                            <a:srgbClr val="000000"/>
                          </a:solidFill>
                          <a:effectLst/>
                          <a:latin typeface="+mn-lt"/>
                        </a:rPr>
                        <a:t>69,05%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1" i="0" u="none" strike="noStrike" dirty="0">
                          <a:solidFill>
                            <a:srgbClr val="000000"/>
                          </a:solidFill>
                          <a:effectLst/>
                          <a:latin typeface="+mn-lt"/>
                        </a:rPr>
                        <a:t>66,27%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s-CO" sz="12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mn-lt"/>
                        </a:rPr>
                        <a:t>71,25%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03122">
                <a:tc>
                  <a:txBody>
                    <a:bodyPr/>
                    <a:lstStyle/>
                    <a:p>
                      <a:pPr algn="l" fontAlgn="ctr"/>
                      <a:r>
                        <a:rPr lang="es-ES" sz="1200" b="0" i="0" u="none" strike="noStrike" dirty="0">
                          <a:solidFill>
                            <a:srgbClr val="000000"/>
                          </a:solidFill>
                          <a:effectLst/>
                          <a:latin typeface="+mn-lt"/>
                        </a:rPr>
                        <a:t>Ejecución presupuestal a los proyectos de inversión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0" i="0" u="none" strike="noStrike" dirty="0">
                          <a:solidFill>
                            <a:srgbClr val="000000"/>
                          </a:solidFill>
                          <a:effectLst/>
                          <a:latin typeface="+mn-lt"/>
                        </a:rPr>
                        <a:t>Cumplimiento de la </a:t>
                      </a:r>
                      <a:r>
                        <a:rPr lang="es-ES" sz="1200" b="0" i="0" u="none" strike="noStrike" dirty="0" smtClean="0">
                          <a:solidFill>
                            <a:srgbClr val="000000"/>
                          </a:solidFill>
                          <a:effectLst/>
                          <a:latin typeface="+mn-lt"/>
                        </a:rPr>
                        <a:t>Ejecución </a:t>
                      </a:r>
                      <a:r>
                        <a:rPr lang="es-ES" sz="1200" b="0" i="0" u="none" strike="noStrike" dirty="0">
                          <a:solidFill>
                            <a:srgbClr val="000000"/>
                          </a:solidFill>
                          <a:effectLst/>
                          <a:latin typeface="+mn-lt"/>
                        </a:rPr>
                        <a:t>presupuestal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mn-lt"/>
                        </a:rPr>
                        <a:t>17,50%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1" i="0" u="none" strike="noStrike" dirty="0">
                          <a:solidFill>
                            <a:srgbClr val="000000"/>
                          </a:solidFill>
                          <a:effectLst/>
                          <a:latin typeface="+mn-lt"/>
                        </a:rPr>
                        <a:t>23,74%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1" i="0" u="none" strike="noStrike">
                          <a:solidFill>
                            <a:srgbClr val="000000"/>
                          </a:solidFill>
                          <a:effectLst/>
                          <a:latin typeface="+mn-lt"/>
                        </a:rPr>
                        <a:t>15,60%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1" i="0" u="none" strike="noStrike" dirty="0">
                          <a:solidFill>
                            <a:srgbClr val="000000"/>
                          </a:solidFill>
                          <a:effectLst/>
                          <a:latin typeface="+mn-lt"/>
                        </a:rPr>
                        <a:t>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1" i="0" u="none" strike="noStrike" dirty="0">
                          <a:solidFill>
                            <a:srgbClr val="000000"/>
                          </a:solidFill>
                          <a:effectLst/>
                          <a:latin typeface="+mn-lt"/>
                        </a:rPr>
                        <a:t>24,48%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1" i="0" u="none" strike="noStrike" dirty="0">
                          <a:solidFill>
                            <a:srgbClr val="000000"/>
                          </a:solidFill>
                          <a:effectLst/>
                          <a:latin typeface="+mn-lt"/>
                        </a:rPr>
                        <a:t>42,29%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1" i="0" u="none" strike="noStrike" dirty="0">
                          <a:solidFill>
                            <a:srgbClr val="000000"/>
                          </a:solidFill>
                          <a:effectLst/>
                          <a:latin typeface="+mn-lt"/>
                        </a:rPr>
                        <a:t>66,76%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es-CO" sz="12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mn-lt"/>
                        </a:rPr>
                        <a:t>70,50%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03122">
                <a:tc rowSpan="2">
                  <a:txBody>
                    <a:bodyPr/>
                    <a:lstStyle/>
                    <a:p>
                      <a:pPr algn="l" fontAlgn="ctr"/>
                      <a:r>
                        <a:rPr lang="es-ES" sz="1200" b="0" i="0" u="none" strike="noStrike" dirty="0">
                          <a:solidFill>
                            <a:srgbClr val="000000"/>
                          </a:solidFill>
                          <a:effectLst/>
                          <a:latin typeface="+mn-lt"/>
                        </a:rPr>
                        <a:t>Cumplir la ejecución contractual y financiera de acuerdo a las metas establecidas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mn-lt"/>
                        </a:rPr>
                        <a:t>No. de contratos suscritos / No. de estudios previos radicados para adelantar contratación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mn-lt"/>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1" i="0" u="none" strike="noStrike">
                          <a:solidFill>
                            <a:srgbClr val="000000"/>
                          </a:solidFill>
                          <a:effectLst/>
                          <a:latin typeface="+mn-lt"/>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1" i="0" u="none" strike="noStrike">
                          <a:solidFill>
                            <a:srgbClr val="000000"/>
                          </a:solidFill>
                          <a:effectLst/>
                          <a:latin typeface="+mn-lt"/>
                        </a:rPr>
                        <a:t>67,50%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1" i="0" u="none" strike="noStrike" dirty="0">
                          <a:solidFill>
                            <a:srgbClr val="000000"/>
                          </a:solidFill>
                          <a:effectLst/>
                          <a:latin typeface="+mn-lt"/>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1" i="0" u="none" strike="noStrike" dirty="0">
                          <a:solidFill>
                            <a:srgbClr val="000000"/>
                          </a:solidFill>
                          <a:effectLst/>
                          <a:latin typeface="+mn-lt"/>
                        </a:rPr>
                        <a:t>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1" i="0" u="none" strike="noStrike" dirty="0">
                          <a:solidFill>
                            <a:srgbClr val="000000"/>
                          </a:solidFill>
                          <a:effectLst/>
                          <a:latin typeface="+mn-lt"/>
                        </a:rPr>
                        <a:t>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1" i="0" u="none" strike="noStrike" dirty="0">
                          <a:solidFill>
                            <a:srgbClr val="000000"/>
                          </a:solidFill>
                          <a:effectLst/>
                          <a:latin typeface="+mn-lt"/>
                        </a:rPr>
                        <a:t>74,21%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endParaRPr lang="es-CO" sz="12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mn-lt"/>
                        </a:rPr>
                        <a:t>73,50%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03122">
                <a:tc vMerge="1">
                  <a:txBody>
                    <a:bodyPr/>
                    <a:lstStyle/>
                    <a:p>
                      <a:endParaRPr lang="es-CO"/>
                    </a:p>
                  </a:txBody>
                  <a:tcPr/>
                </a:tc>
                <a:tc>
                  <a:txBody>
                    <a:bodyPr/>
                    <a:lstStyle/>
                    <a:p>
                      <a:pPr algn="l" fontAlgn="ctr"/>
                      <a:r>
                        <a:rPr lang="es-CO" sz="1200" b="0" i="0" u="none" strike="noStrike" dirty="0">
                          <a:solidFill>
                            <a:srgbClr val="000000"/>
                          </a:solidFill>
                          <a:effectLst/>
                          <a:latin typeface="+mn-lt"/>
                        </a:rPr>
                        <a:t>Programa Anual de Caja (PAC) Ejecutado / Programa Anual de Caja (PAC) 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mn-lt"/>
                        </a:rPr>
                        <a:t>54,75%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1" i="0" u="none" strike="noStrike" dirty="0">
                          <a:solidFill>
                            <a:srgbClr val="000000"/>
                          </a:solidFill>
                          <a:effectLst/>
                          <a:latin typeface="+mn-lt"/>
                        </a:rPr>
                        <a:t>74,25%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1" i="0" u="none" strike="noStrike">
                          <a:solidFill>
                            <a:srgbClr val="000000"/>
                          </a:solidFill>
                          <a:effectLst/>
                          <a:latin typeface="+mn-lt"/>
                        </a:rPr>
                        <a:t>55,13%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1" i="0" u="none" strike="noStrike" dirty="0">
                          <a:solidFill>
                            <a:srgbClr val="000000"/>
                          </a:solidFill>
                          <a:effectLst/>
                          <a:latin typeface="+mn-lt"/>
                        </a:rPr>
                        <a:t>74,09%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1" i="0" u="none" strike="noStrike" dirty="0" smtClean="0">
                          <a:solidFill>
                            <a:srgbClr val="000000"/>
                          </a:solidFill>
                          <a:effectLst/>
                          <a:latin typeface="+mn-lt"/>
                        </a:rPr>
                        <a:t>41,16%</a:t>
                      </a:r>
                      <a:endParaRPr lang="es-CO" sz="12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1" i="0" u="none" strike="noStrike" dirty="0">
                          <a:solidFill>
                            <a:srgbClr val="000000"/>
                          </a:solidFill>
                          <a:effectLst/>
                          <a:latin typeface="+mn-lt"/>
                        </a:rPr>
                        <a:t>73,71%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1" i="0" u="none" strike="noStrike" dirty="0">
                          <a:solidFill>
                            <a:srgbClr val="000000"/>
                          </a:solidFill>
                          <a:effectLst/>
                          <a:latin typeface="+mn-lt"/>
                        </a:rPr>
                        <a:t>74,85%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endParaRPr lang="es-CO" sz="1200" b="1"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mn-lt"/>
                        </a:rPr>
                        <a:t>69,75%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pSp>
        <p:nvGrpSpPr>
          <p:cNvPr id="11" name="Grupo 10"/>
          <p:cNvGrpSpPr/>
          <p:nvPr/>
        </p:nvGrpSpPr>
        <p:grpSpPr>
          <a:xfrm>
            <a:off x="9073626" y="2611583"/>
            <a:ext cx="828000" cy="612000"/>
            <a:chOff x="-26300" y="0"/>
            <a:chExt cx="1008529" cy="795617"/>
          </a:xfrm>
        </p:grpSpPr>
        <p:sp>
          <p:nvSpPr>
            <p:cNvPr id="12" name="Elipse 11"/>
            <p:cNvSpPr/>
            <p:nvPr/>
          </p:nvSpPr>
          <p:spPr>
            <a:xfrm>
              <a:off x="22413" y="0"/>
              <a:ext cx="784411" cy="795617"/>
            </a:xfrm>
            <a:prstGeom prst="ellipse">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a:ln>
                  <a:noFill/>
                </a:ln>
                <a:solidFill>
                  <a:prstClr val="white"/>
                </a:solidFill>
                <a:effectLst/>
                <a:uLnTx/>
                <a:uFillTx/>
                <a:latin typeface="Calibri"/>
                <a:ea typeface="+mn-ea"/>
                <a:cs typeface="+mn-cs"/>
              </a:endParaRPr>
            </a:p>
          </p:txBody>
        </p:sp>
        <p:sp>
          <p:nvSpPr>
            <p:cNvPr id="13" name="CuadroTexto 9"/>
            <p:cNvSpPr txBox="1"/>
            <p:nvPr/>
          </p:nvSpPr>
          <p:spPr>
            <a:xfrm>
              <a:off x="-26300" y="175846"/>
              <a:ext cx="1008529" cy="4146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500" b="1" i="0" u="none" strike="noStrike" kern="1200" cap="none" spc="0" normalizeH="0" baseline="0" noProof="0" dirty="0">
                  <a:ln>
                    <a:noFill/>
                  </a:ln>
                  <a:solidFill>
                    <a:prstClr val="white"/>
                  </a:solidFill>
                  <a:effectLst/>
                  <a:uLnTx/>
                  <a:uFillTx/>
                  <a:latin typeface="Calibri"/>
                  <a:ea typeface="+mn-ea"/>
                  <a:cs typeface="+mn-cs"/>
                </a:rPr>
                <a:t>67,19%</a:t>
              </a:r>
            </a:p>
          </p:txBody>
        </p:sp>
      </p:grpSp>
      <p:grpSp>
        <p:nvGrpSpPr>
          <p:cNvPr id="14" name="Grupo 13"/>
          <p:cNvGrpSpPr/>
          <p:nvPr/>
        </p:nvGrpSpPr>
        <p:grpSpPr>
          <a:xfrm>
            <a:off x="9085640" y="3303020"/>
            <a:ext cx="828000" cy="612000"/>
            <a:chOff x="-26300" y="0"/>
            <a:chExt cx="1008529" cy="795617"/>
          </a:xfrm>
        </p:grpSpPr>
        <p:sp>
          <p:nvSpPr>
            <p:cNvPr id="15" name="Elipse 14"/>
            <p:cNvSpPr/>
            <p:nvPr/>
          </p:nvSpPr>
          <p:spPr>
            <a:xfrm>
              <a:off x="22413" y="0"/>
              <a:ext cx="784411" cy="795617"/>
            </a:xfrm>
            <a:prstGeom prst="ellipse">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a:ln>
                  <a:noFill/>
                </a:ln>
                <a:solidFill>
                  <a:prstClr val="white"/>
                </a:solidFill>
                <a:effectLst/>
                <a:uLnTx/>
                <a:uFillTx/>
                <a:latin typeface="Calibri"/>
                <a:ea typeface="+mn-ea"/>
                <a:cs typeface="+mn-cs"/>
              </a:endParaRPr>
            </a:p>
          </p:txBody>
        </p:sp>
        <p:sp>
          <p:nvSpPr>
            <p:cNvPr id="16" name="CuadroTexto 9"/>
            <p:cNvSpPr txBox="1"/>
            <p:nvPr/>
          </p:nvSpPr>
          <p:spPr>
            <a:xfrm>
              <a:off x="-26300" y="175846"/>
              <a:ext cx="1008529" cy="4146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500" b="1" i="0" u="none" strike="noStrike" kern="1200" cap="none" spc="0" normalizeH="0" baseline="0" noProof="0" dirty="0" smtClean="0">
                  <a:ln>
                    <a:noFill/>
                  </a:ln>
                  <a:solidFill>
                    <a:prstClr val="white"/>
                  </a:solidFill>
                  <a:effectLst/>
                  <a:uLnTx/>
                  <a:uFillTx/>
                  <a:latin typeface="Calibri"/>
                  <a:ea typeface="+mn-ea"/>
                  <a:cs typeface="+mn-cs"/>
                </a:rPr>
                <a:t>62,34%</a:t>
              </a:r>
              <a:endParaRPr kumimoji="0" lang="es-CO" sz="15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7" name="Grupo 16"/>
          <p:cNvGrpSpPr/>
          <p:nvPr/>
        </p:nvGrpSpPr>
        <p:grpSpPr>
          <a:xfrm>
            <a:off x="9085640" y="4017993"/>
            <a:ext cx="828000" cy="612000"/>
            <a:chOff x="-26300" y="0"/>
            <a:chExt cx="1008529" cy="795617"/>
          </a:xfrm>
        </p:grpSpPr>
        <p:sp>
          <p:nvSpPr>
            <p:cNvPr id="18" name="Elipse 17"/>
            <p:cNvSpPr/>
            <p:nvPr/>
          </p:nvSpPr>
          <p:spPr>
            <a:xfrm>
              <a:off x="22413" y="0"/>
              <a:ext cx="784411" cy="795617"/>
            </a:xfrm>
            <a:prstGeom prst="ellipse">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a:ln>
                  <a:noFill/>
                </a:ln>
                <a:solidFill>
                  <a:prstClr val="white"/>
                </a:solidFill>
                <a:effectLst/>
                <a:uLnTx/>
                <a:uFillTx/>
                <a:latin typeface="Calibri"/>
                <a:ea typeface="+mn-ea"/>
                <a:cs typeface="+mn-cs"/>
              </a:endParaRPr>
            </a:p>
          </p:txBody>
        </p:sp>
        <p:sp>
          <p:nvSpPr>
            <p:cNvPr id="19" name="CuadroTexto 9"/>
            <p:cNvSpPr txBox="1"/>
            <p:nvPr/>
          </p:nvSpPr>
          <p:spPr>
            <a:xfrm>
              <a:off x="-26300" y="175846"/>
              <a:ext cx="1008529" cy="4146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500" b="1" i="0" u="none" strike="noStrike" kern="1200" cap="none" spc="0" normalizeH="0" baseline="0" noProof="0" dirty="0" smtClean="0">
                  <a:ln>
                    <a:noFill/>
                  </a:ln>
                  <a:solidFill>
                    <a:prstClr val="white"/>
                  </a:solidFill>
                  <a:effectLst/>
                  <a:uLnTx/>
                  <a:uFillTx/>
                  <a:latin typeface="Calibri"/>
                  <a:ea typeface="+mn-ea"/>
                  <a:cs typeface="+mn-cs"/>
                </a:rPr>
                <a:t>66,67%</a:t>
              </a:r>
              <a:endParaRPr kumimoji="0" lang="es-CO" sz="15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0" name="Grupo 19"/>
          <p:cNvGrpSpPr/>
          <p:nvPr/>
        </p:nvGrpSpPr>
        <p:grpSpPr>
          <a:xfrm>
            <a:off x="9103291" y="4710421"/>
            <a:ext cx="828000" cy="612000"/>
            <a:chOff x="-26300" y="0"/>
            <a:chExt cx="1008529" cy="795617"/>
          </a:xfrm>
        </p:grpSpPr>
        <p:sp>
          <p:nvSpPr>
            <p:cNvPr id="21" name="Elipse 20"/>
            <p:cNvSpPr/>
            <p:nvPr/>
          </p:nvSpPr>
          <p:spPr>
            <a:xfrm>
              <a:off x="22413" y="0"/>
              <a:ext cx="784411" cy="795617"/>
            </a:xfrm>
            <a:prstGeom prst="ellipse">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a:ln>
                  <a:noFill/>
                </a:ln>
                <a:solidFill>
                  <a:prstClr val="white"/>
                </a:solidFill>
                <a:effectLst/>
                <a:uLnTx/>
                <a:uFillTx/>
                <a:latin typeface="Calibri"/>
                <a:ea typeface="+mn-ea"/>
                <a:cs typeface="+mn-cs"/>
              </a:endParaRPr>
            </a:p>
          </p:txBody>
        </p:sp>
        <p:sp>
          <p:nvSpPr>
            <p:cNvPr id="22" name="CuadroTexto 9"/>
            <p:cNvSpPr txBox="1"/>
            <p:nvPr/>
          </p:nvSpPr>
          <p:spPr>
            <a:xfrm>
              <a:off x="-26300" y="175846"/>
              <a:ext cx="1008529" cy="4146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500" b="1" i="0" u="none" strike="noStrike" kern="1200" cap="none" spc="0" normalizeH="0" baseline="0" noProof="0" dirty="0" smtClean="0">
                  <a:ln>
                    <a:noFill/>
                  </a:ln>
                  <a:solidFill>
                    <a:prstClr val="white"/>
                  </a:solidFill>
                  <a:effectLst/>
                  <a:uLnTx/>
                  <a:uFillTx/>
                  <a:latin typeface="Calibri"/>
                  <a:ea typeface="+mn-ea"/>
                  <a:cs typeface="+mn-cs"/>
                </a:rPr>
                <a:t>63,99%</a:t>
              </a:r>
              <a:endParaRPr kumimoji="0" lang="es-CO" sz="1500" b="1"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5625654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21339" y="68095"/>
            <a:ext cx="9347200" cy="1003308"/>
          </a:xfrm>
        </p:spPr>
        <p:txBody>
          <a:bodyPr/>
          <a:lstStyle/>
          <a:p>
            <a:pPr algn="r"/>
            <a:r>
              <a:rPr lang="es-ES" sz="4000" b="1" dirty="0" smtClean="0">
                <a:solidFill>
                  <a:schemeClr val="bg1"/>
                </a:solidFill>
              </a:rPr>
              <a:t>Política 5: Gestión Financiera</a:t>
            </a:r>
            <a:endParaRPr lang="es-ES_tradnl" sz="4000" b="1" dirty="0">
              <a:solidFill>
                <a:schemeClr val="bg1"/>
              </a:solidFill>
            </a:endParaRPr>
          </a:p>
        </p:txBody>
      </p:sp>
      <p:sp>
        <p:nvSpPr>
          <p:cNvPr id="6" name="CuadroTexto 5"/>
          <p:cNvSpPr txBox="1"/>
          <p:nvPr/>
        </p:nvSpPr>
        <p:spPr>
          <a:xfrm>
            <a:off x="389116" y="6401149"/>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graphicFrame>
        <p:nvGraphicFramePr>
          <p:cNvPr id="23" name="2 Gráfico"/>
          <p:cNvGraphicFramePr>
            <a:graphicFrameLocks/>
          </p:cNvGraphicFramePr>
          <p:nvPr>
            <p:extLst>
              <p:ext uri="{D42A27DB-BD31-4B8C-83A1-F6EECF244321}">
                <p14:modId xmlns:p14="http://schemas.microsoft.com/office/powerpoint/2010/main" val="2298311900"/>
              </p:ext>
            </p:extLst>
          </p:nvPr>
        </p:nvGraphicFramePr>
        <p:xfrm>
          <a:off x="1089498" y="1860359"/>
          <a:ext cx="6771308" cy="38205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Gráfico 23"/>
          <p:cNvGraphicFramePr>
            <a:graphicFrameLocks/>
          </p:cNvGraphicFramePr>
          <p:nvPr>
            <p:extLst>
              <p:ext uri="{D42A27DB-BD31-4B8C-83A1-F6EECF244321}">
                <p14:modId xmlns:p14="http://schemas.microsoft.com/office/powerpoint/2010/main" val="2813691926"/>
              </p:ext>
            </p:extLst>
          </p:nvPr>
        </p:nvGraphicFramePr>
        <p:xfrm>
          <a:off x="7770970" y="3010550"/>
          <a:ext cx="2880000" cy="1800000"/>
        </p:xfrm>
        <a:graphic>
          <a:graphicData uri="http://schemas.openxmlformats.org/drawingml/2006/chart">
            <c:chart xmlns:c="http://schemas.openxmlformats.org/drawingml/2006/chart" xmlns:r="http://schemas.openxmlformats.org/officeDocument/2006/relationships" r:id="rId5"/>
          </a:graphicData>
        </a:graphic>
      </p:graphicFrame>
      <p:sp>
        <p:nvSpPr>
          <p:cNvPr id="25" name="CuadroTexto 26"/>
          <p:cNvSpPr txBox="1"/>
          <p:nvPr/>
        </p:nvSpPr>
        <p:spPr>
          <a:xfrm>
            <a:off x="8610136" y="3739272"/>
            <a:ext cx="1237610" cy="4199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500" b="0" i="0" u="none" strike="noStrike" kern="1200" cap="none" spc="0" normalizeH="0" baseline="0" noProof="0" dirty="0">
                <a:ln>
                  <a:noFill/>
                </a:ln>
                <a:solidFill>
                  <a:srgbClr val="FF0000"/>
                </a:solidFill>
                <a:effectLst/>
                <a:uLnTx/>
                <a:uFillTx/>
                <a:latin typeface="Calibri"/>
                <a:ea typeface="+mn-ea"/>
                <a:cs typeface="+mn-cs"/>
              </a:rPr>
              <a:t>67,19%</a:t>
            </a:r>
          </a:p>
        </p:txBody>
      </p:sp>
      <p:sp>
        <p:nvSpPr>
          <p:cNvPr id="26" name="CuadroTexto 30"/>
          <p:cNvSpPr txBox="1"/>
          <p:nvPr/>
        </p:nvSpPr>
        <p:spPr>
          <a:xfrm>
            <a:off x="8749127" y="2698226"/>
            <a:ext cx="923686" cy="31232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0" cap="none" spc="0" normalizeH="0" baseline="0" noProof="0" dirty="0">
                <a:ln w="0"/>
                <a:solidFill>
                  <a:sysClr val="windowText" lastClr="000000"/>
                </a:solidFill>
                <a:effectLst>
                  <a:outerShdw blurRad="38100" dist="19050" dir="2700000" algn="tl" rotWithShape="0">
                    <a:sysClr val="windowText" lastClr="000000">
                      <a:alpha val="40000"/>
                    </a:sysClr>
                  </a:outerShdw>
                </a:effectLst>
                <a:uLnTx/>
                <a:uFillTx/>
                <a:latin typeface="Arial" panose="020B0604020202020204" pitchFamily="34" charset="0"/>
                <a:ea typeface="+mn-ea"/>
                <a:cs typeface="Arial" panose="020B0604020202020204" pitchFamily="34" charset="0"/>
              </a:rPr>
              <a:t>71,25%</a:t>
            </a:r>
          </a:p>
        </p:txBody>
      </p:sp>
    </p:spTree>
    <p:extLst>
      <p:ext uri="{BB962C8B-B14F-4D97-AF65-F5344CB8AC3E}">
        <p14:creationId xmlns:p14="http://schemas.microsoft.com/office/powerpoint/2010/main" val="17143725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500"/>
                                        <p:tgtEl>
                                          <p:spTgt spid="2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p:cTn id="10" dur="1250" fill="hold"/>
                                        <p:tgtEl>
                                          <p:spTgt spid="26"/>
                                        </p:tgtEl>
                                        <p:attrNameLst>
                                          <p:attrName>ppt_w</p:attrName>
                                        </p:attrNameLst>
                                      </p:cBhvr>
                                      <p:tavLst>
                                        <p:tav tm="0">
                                          <p:val>
                                            <p:fltVal val="0"/>
                                          </p:val>
                                        </p:tav>
                                        <p:tav tm="100000">
                                          <p:val>
                                            <p:strVal val="#ppt_w"/>
                                          </p:val>
                                        </p:tav>
                                      </p:tavLst>
                                    </p:anim>
                                    <p:anim calcmode="lin" valueType="num">
                                      <p:cBhvr>
                                        <p:cTn id="11" dur="1250" fill="hold"/>
                                        <p:tgtEl>
                                          <p:spTgt spid="26"/>
                                        </p:tgtEl>
                                        <p:attrNameLst>
                                          <p:attrName>ppt_h</p:attrName>
                                        </p:attrNameLst>
                                      </p:cBhvr>
                                      <p:tavLst>
                                        <p:tav tm="0">
                                          <p:val>
                                            <p:fltVal val="0"/>
                                          </p:val>
                                        </p:tav>
                                        <p:tav tm="100000">
                                          <p:val>
                                            <p:strVal val="#ppt_h"/>
                                          </p:val>
                                        </p:tav>
                                      </p:tavLst>
                                    </p:anim>
                                    <p:animEffect transition="in" filter="fade">
                                      <p:cBhvr>
                                        <p:cTn id="12" dur="1250"/>
                                        <p:tgtEl>
                                          <p:spTgt spid="2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250" fill="hold"/>
                                        <p:tgtEl>
                                          <p:spTgt spid="25"/>
                                        </p:tgtEl>
                                        <p:attrNameLst>
                                          <p:attrName>ppt_w</p:attrName>
                                        </p:attrNameLst>
                                      </p:cBhvr>
                                      <p:tavLst>
                                        <p:tav tm="0">
                                          <p:val>
                                            <p:fltVal val="0"/>
                                          </p:val>
                                        </p:tav>
                                        <p:tav tm="100000">
                                          <p:val>
                                            <p:strVal val="#ppt_w"/>
                                          </p:val>
                                        </p:tav>
                                      </p:tavLst>
                                    </p:anim>
                                    <p:anim calcmode="lin" valueType="num">
                                      <p:cBhvr>
                                        <p:cTn id="16" dur="1250" fill="hold"/>
                                        <p:tgtEl>
                                          <p:spTgt spid="25"/>
                                        </p:tgtEl>
                                        <p:attrNameLst>
                                          <p:attrName>ppt_h</p:attrName>
                                        </p:attrNameLst>
                                      </p:cBhvr>
                                      <p:tavLst>
                                        <p:tav tm="0">
                                          <p:val>
                                            <p:fltVal val="0"/>
                                          </p:val>
                                        </p:tav>
                                        <p:tav tm="100000">
                                          <p:val>
                                            <p:strVal val="#ppt_h"/>
                                          </p:val>
                                        </p:tav>
                                      </p:tavLst>
                                    </p:anim>
                                    <p:animEffect transition="in" filter="fade">
                                      <p:cBhvr>
                                        <p:cTn id="17" dur="1250"/>
                                        <p:tgtEl>
                                          <p:spTgt spid="2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1250" fill="hold"/>
                                        <p:tgtEl>
                                          <p:spTgt spid="23"/>
                                        </p:tgtEl>
                                        <p:attrNameLst>
                                          <p:attrName>ppt_w</p:attrName>
                                        </p:attrNameLst>
                                      </p:cBhvr>
                                      <p:tavLst>
                                        <p:tav tm="0">
                                          <p:val>
                                            <p:fltVal val="0"/>
                                          </p:val>
                                        </p:tav>
                                        <p:tav tm="100000">
                                          <p:val>
                                            <p:strVal val="#ppt_w"/>
                                          </p:val>
                                        </p:tav>
                                      </p:tavLst>
                                    </p:anim>
                                    <p:anim calcmode="lin" valueType="num">
                                      <p:cBhvr>
                                        <p:cTn id="21" dur="1250" fill="hold"/>
                                        <p:tgtEl>
                                          <p:spTgt spid="23"/>
                                        </p:tgtEl>
                                        <p:attrNameLst>
                                          <p:attrName>ppt_h</p:attrName>
                                        </p:attrNameLst>
                                      </p:cBhvr>
                                      <p:tavLst>
                                        <p:tav tm="0">
                                          <p:val>
                                            <p:fltVal val="0"/>
                                          </p:val>
                                        </p:tav>
                                        <p:tav tm="100000">
                                          <p:val>
                                            <p:strVal val="#ppt_h"/>
                                          </p:val>
                                        </p:tav>
                                      </p:tavLst>
                                    </p:anim>
                                    <p:animEffect transition="in" filter="fade">
                                      <p:cBhvr>
                                        <p:cTn id="22"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Graphic spid="24" grpId="0">
        <p:bldAsOne/>
      </p:bldGraphic>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 xmlns:a16="http://schemas.microsoft.com/office/drawing/2014/main" id="{6D5DF028-1A6B-8F43-9F77-15C2BA00FDF0}"/>
              </a:ext>
            </a:extLst>
          </p:cNvPr>
          <p:cNvSpPr txBox="1">
            <a:spLocks/>
          </p:cNvSpPr>
          <p:nvPr/>
        </p:nvSpPr>
        <p:spPr>
          <a:xfrm>
            <a:off x="813289" y="2120659"/>
            <a:ext cx="105156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smtClean="0">
                <a:solidFill>
                  <a:schemeClr val="bg1"/>
                </a:solidFill>
                <a:latin typeface="+mn-lt"/>
              </a:rPr>
              <a:t>Presentación Resultados Indicadores Políticas Desarrollo Administrativo – Corte Septiembre 30 de 2018</a:t>
            </a:r>
            <a:endParaRPr lang="es-CO" b="1" dirty="0">
              <a:solidFill>
                <a:schemeClr val="bg1"/>
              </a:solidFill>
              <a:latin typeface="+mn-lt"/>
            </a:endParaRPr>
          </a:p>
        </p:txBody>
      </p:sp>
    </p:spTree>
    <p:extLst>
      <p:ext uri="{BB962C8B-B14F-4D97-AF65-F5344CB8AC3E}">
        <p14:creationId xmlns:p14="http://schemas.microsoft.com/office/powerpoint/2010/main" val="652502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21339" y="68095"/>
            <a:ext cx="9347200" cy="1003308"/>
          </a:xfrm>
        </p:spPr>
        <p:txBody>
          <a:bodyPr/>
          <a:lstStyle/>
          <a:p>
            <a:pPr algn="r"/>
            <a:r>
              <a:rPr lang="es-ES" sz="4000" b="1" dirty="0" smtClean="0">
                <a:solidFill>
                  <a:schemeClr val="bg1"/>
                </a:solidFill>
              </a:rPr>
              <a:t>Política 5: Gestión Financiera</a:t>
            </a:r>
            <a:endParaRPr lang="es-ES_tradnl" sz="4000" b="1" dirty="0">
              <a:solidFill>
                <a:schemeClr val="bg1"/>
              </a:solidFill>
            </a:endParaRPr>
          </a:p>
        </p:txBody>
      </p:sp>
      <p:sp>
        <p:nvSpPr>
          <p:cNvPr id="6" name="CuadroTexto 5"/>
          <p:cNvSpPr txBox="1"/>
          <p:nvPr/>
        </p:nvSpPr>
        <p:spPr>
          <a:xfrm>
            <a:off x="389116" y="6401149"/>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graphicFrame>
        <p:nvGraphicFramePr>
          <p:cNvPr id="4" name="6 Gráfico"/>
          <p:cNvGraphicFramePr>
            <a:graphicFrameLocks/>
          </p:cNvGraphicFramePr>
          <p:nvPr>
            <p:extLst>
              <p:ext uri="{D42A27DB-BD31-4B8C-83A1-F6EECF244321}">
                <p14:modId xmlns:p14="http://schemas.microsoft.com/office/powerpoint/2010/main" val="2476356722"/>
              </p:ext>
            </p:extLst>
          </p:nvPr>
        </p:nvGraphicFramePr>
        <p:xfrm>
          <a:off x="1070043" y="1646323"/>
          <a:ext cx="6675658" cy="39665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áfico 4"/>
          <p:cNvGraphicFramePr>
            <a:graphicFrameLocks/>
          </p:cNvGraphicFramePr>
          <p:nvPr>
            <p:extLst>
              <p:ext uri="{D42A27DB-BD31-4B8C-83A1-F6EECF244321}">
                <p14:modId xmlns:p14="http://schemas.microsoft.com/office/powerpoint/2010/main" val="3746728229"/>
              </p:ext>
            </p:extLst>
          </p:nvPr>
        </p:nvGraphicFramePr>
        <p:xfrm>
          <a:off x="7673693" y="2797111"/>
          <a:ext cx="2880000" cy="1800000"/>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35"/>
          <p:cNvSpPr txBox="1"/>
          <p:nvPr/>
        </p:nvSpPr>
        <p:spPr>
          <a:xfrm>
            <a:off x="8537789" y="3547786"/>
            <a:ext cx="1494659" cy="3069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500" b="0" i="0" u="none" strike="noStrike" kern="1200" cap="none" spc="0" normalizeH="0" baseline="0" noProof="0" dirty="0" smtClean="0">
                <a:ln>
                  <a:noFill/>
                </a:ln>
                <a:solidFill>
                  <a:srgbClr val="FF0000"/>
                </a:solidFill>
                <a:effectLst/>
                <a:uLnTx/>
                <a:uFillTx/>
                <a:latin typeface="Calibri"/>
                <a:ea typeface="+mn-ea"/>
                <a:cs typeface="+mn-cs"/>
              </a:rPr>
              <a:t>62,34%</a:t>
            </a:r>
            <a:endParaRPr kumimoji="0" lang="es-CO" sz="2500" b="0" i="0" u="none" strike="noStrike" kern="1200" cap="none" spc="0" normalizeH="0" baseline="0" noProof="0" dirty="0">
              <a:ln>
                <a:noFill/>
              </a:ln>
              <a:solidFill>
                <a:srgbClr val="FF0000"/>
              </a:solidFill>
              <a:effectLst/>
              <a:uLnTx/>
              <a:uFillTx/>
              <a:latin typeface="Calibri"/>
              <a:ea typeface="+mn-ea"/>
              <a:cs typeface="+mn-cs"/>
            </a:endParaRPr>
          </a:p>
        </p:txBody>
      </p:sp>
      <p:sp>
        <p:nvSpPr>
          <p:cNvPr id="8" name="CuadroTexto 36"/>
          <p:cNvSpPr txBox="1"/>
          <p:nvPr/>
        </p:nvSpPr>
        <p:spPr>
          <a:xfrm>
            <a:off x="8666562" y="2527727"/>
            <a:ext cx="1364718" cy="4290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w="0"/>
                <a:solidFill>
                  <a:srgbClr val="262626"/>
                </a:solidFill>
                <a:effectLst>
                  <a:outerShdw blurRad="38100" dist="19050" dir="2700000" algn="tl" rotWithShape="0">
                    <a:srgbClr val="262626">
                      <a:alpha val="40000"/>
                    </a:srgbClr>
                  </a:outerShdw>
                </a:effectLst>
                <a:uLnTx/>
                <a:uFillTx/>
                <a:latin typeface="Arial" panose="020B0604020202020204" pitchFamily="34" charset="0"/>
                <a:ea typeface="+mn-ea"/>
                <a:cs typeface="Arial" panose="020B0604020202020204" pitchFamily="34" charset="0"/>
              </a:rPr>
              <a:t>70,50%</a:t>
            </a:r>
          </a:p>
        </p:txBody>
      </p:sp>
    </p:spTree>
    <p:extLst>
      <p:ext uri="{BB962C8B-B14F-4D97-AF65-F5344CB8AC3E}">
        <p14:creationId xmlns:p14="http://schemas.microsoft.com/office/powerpoint/2010/main" val="16711606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250" fill="hold"/>
                                        <p:tgtEl>
                                          <p:spTgt spid="7"/>
                                        </p:tgtEl>
                                        <p:attrNameLst>
                                          <p:attrName>ppt_w</p:attrName>
                                        </p:attrNameLst>
                                      </p:cBhvr>
                                      <p:tavLst>
                                        <p:tav tm="0">
                                          <p:val>
                                            <p:fltVal val="0"/>
                                          </p:val>
                                        </p:tav>
                                        <p:tav tm="100000">
                                          <p:val>
                                            <p:strVal val="#ppt_w"/>
                                          </p:val>
                                        </p:tav>
                                      </p:tavLst>
                                    </p:anim>
                                    <p:anim calcmode="lin" valueType="num">
                                      <p:cBhvr>
                                        <p:cTn id="13" dur="1250" fill="hold"/>
                                        <p:tgtEl>
                                          <p:spTgt spid="7"/>
                                        </p:tgtEl>
                                        <p:attrNameLst>
                                          <p:attrName>ppt_h</p:attrName>
                                        </p:attrNameLst>
                                      </p:cBhvr>
                                      <p:tavLst>
                                        <p:tav tm="0">
                                          <p:val>
                                            <p:fltVal val="0"/>
                                          </p:val>
                                        </p:tav>
                                        <p:tav tm="100000">
                                          <p:val>
                                            <p:strVal val="#ppt_h"/>
                                          </p:val>
                                        </p:tav>
                                      </p:tavLst>
                                    </p:anim>
                                    <p:animEffect transition="in" filter="fade">
                                      <p:cBhvr>
                                        <p:cTn id="14" dur="125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250" fill="hold"/>
                                        <p:tgtEl>
                                          <p:spTgt spid="8"/>
                                        </p:tgtEl>
                                        <p:attrNameLst>
                                          <p:attrName>ppt_w</p:attrName>
                                        </p:attrNameLst>
                                      </p:cBhvr>
                                      <p:tavLst>
                                        <p:tav tm="0">
                                          <p:val>
                                            <p:fltVal val="0"/>
                                          </p:val>
                                        </p:tav>
                                        <p:tav tm="100000">
                                          <p:val>
                                            <p:strVal val="#ppt_w"/>
                                          </p:val>
                                        </p:tav>
                                      </p:tavLst>
                                    </p:anim>
                                    <p:anim calcmode="lin" valueType="num">
                                      <p:cBhvr>
                                        <p:cTn id="18" dur="1250" fill="hold"/>
                                        <p:tgtEl>
                                          <p:spTgt spid="8"/>
                                        </p:tgtEl>
                                        <p:attrNameLst>
                                          <p:attrName>ppt_h</p:attrName>
                                        </p:attrNameLst>
                                      </p:cBhvr>
                                      <p:tavLst>
                                        <p:tav tm="0">
                                          <p:val>
                                            <p:fltVal val="0"/>
                                          </p:val>
                                        </p:tav>
                                        <p:tav tm="100000">
                                          <p:val>
                                            <p:strVal val="#ppt_h"/>
                                          </p:val>
                                        </p:tav>
                                      </p:tavLst>
                                    </p:anim>
                                    <p:animEffect transition="in" filter="fade">
                                      <p:cBhvr>
                                        <p:cTn id="19" dur="1250"/>
                                        <p:tgtEl>
                                          <p:spTgt spid="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21339" y="68095"/>
            <a:ext cx="9347200" cy="1003308"/>
          </a:xfrm>
        </p:spPr>
        <p:txBody>
          <a:bodyPr/>
          <a:lstStyle/>
          <a:p>
            <a:pPr algn="r"/>
            <a:r>
              <a:rPr lang="es-ES" sz="4000" b="1" dirty="0" smtClean="0">
                <a:solidFill>
                  <a:schemeClr val="bg1"/>
                </a:solidFill>
              </a:rPr>
              <a:t>Política 5: Gestión Financiera</a:t>
            </a:r>
            <a:endParaRPr lang="es-ES_tradnl" sz="4000" b="1" dirty="0">
              <a:solidFill>
                <a:schemeClr val="bg1"/>
              </a:solidFill>
            </a:endParaRPr>
          </a:p>
        </p:txBody>
      </p:sp>
      <p:sp>
        <p:nvSpPr>
          <p:cNvPr id="6" name="CuadroTexto 5"/>
          <p:cNvSpPr txBox="1"/>
          <p:nvPr/>
        </p:nvSpPr>
        <p:spPr>
          <a:xfrm>
            <a:off x="389116" y="6401149"/>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graphicFrame>
        <p:nvGraphicFramePr>
          <p:cNvPr id="4" name="7 Gráfico"/>
          <p:cNvGraphicFramePr>
            <a:graphicFrameLocks/>
          </p:cNvGraphicFramePr>
          <p:nvPr>
            <p:extLst>
              <p:ext uri="{D42A27DB-BD31-4B8C-83A1-F6EECF244321}">
                <p14:modId xmlns:p14="http://schemas.microsoft.com/office/powerpoint/2010/main" val="2344581502"/>
              </p:ext>
            </p:extLst>
          </p:nvPr>
        </p:nvGraphicFramePr>
        <p:xfrm>
          <a:off x="1124174" y="1716962"/>
          <a:ext cx="6714569" cy="40386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áfico 4"/>
          <p:cNvGraphicFramePr>
            <a:graphicFrameLocks/>
          </p:cNvGraphicFramePr>
          <p:nvPr>
            <p:extLst>
              <p:ext uri="{D42A27DB-BD31-4B8C-83A1-F6EECF244321}">
                <p14:modId xmlns:p14="http://schemas.microsoft.com/office/powerpoint/2010/main" val="3154937836"/>
              </p:ext>
            </p:extLst>
          </p:nvPr>
        </p:nvGraphicFramePr>
        <p:xfrm>
          <a:off x="7839063" y="2384756"/>
          <a:ext cx="2880320" cy="1980347"/>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38"/>
          <p:cNvSpPr txBox="1"/>
          <p:nvPr/>
        </p:nvSpPr>
        <p:spPr>
          <a:xfrm>
            <a:off x="8630991" y="3117504"/>
            <a:ext cx="1296144" cy="4320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500" b="0" i="0" u="none" strike="noStrike" kern="1200" cap="none" spc="0" normalizeH="0" baseline="0" noProof="0" dirty="0" smtClean="0">
                <a:ln>
                  <a:noFill/>
                </a:ln>
                <a:solidFill>
                  <a:srgbClr val="FF0000"/>
                </a:solidFill>
                <a:effectLst/>
                <a:uLnTx/>
                <a:uFillTx/>
                <a:latin typeface="Calibri"/>
                <a:ea typeface="+mn-ea"/>
                <a:cs typeface="+mn-cs"/>
              </a:rPr>
              <a:t>66,67%</a:t>
            </a:r>
            <a:endParaRPr kumimoji="0" lang="es-CO" sz="2500" b="0" i="0" u="none" strike="noStrike" kern="1200" cap="none" spc="0" normalizeH="0" baseline="0" noProof="0" dirty="0">
              <a:ln>
                <a:noFill/>
              </a:ln>
              <a:solidFill>
                <a:srgbClr val="FF0000"/>
              </a:solidFill>
              <a:effectLst/>
              <a:uLnTx/>
              <a:uFillTx/>
              <a:latin typeface="Calibri"/>
              <a:ea typeface="+mn-ea"/>
              <a:cs typeface="+mn-cs"/>
            </a:endParaRPr>
          </a:p>
        </p:txBody>
      </p:sp>
      <p:sp>
        <p:nvSpPr>
          <p:cNvPr id="8" name="CuadroTexto 39"/>
          <p:cNvSpPr txBox="1"/>
          <p:nvPr/>
        </p:nvSpPr>
        <p:spPr>
          <a:xfrm>
            <a:off x="8814779" y="2126907"/>
            <a:ext cx="928568" cy="2764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w="0"/>
                <a:solidFill>
                  <a:srgbClr val="262626"/>
                </a:solidFill>
                <a:effectLst>
                  <a:outerShdw blurRad="38100" dist="19050" dir="2700000" algn="tl" rotWithShape="0">
                    <a:srgbClr val="262626">
                      <a:alpha val="40000"/>
                    </a:srgbClr>
                  </a:outerShdw>
                </a:effectLst>
                <a:uLnTx/>
                <a:uFillTx/>
                <a:latin typeface="Arial" panose="020B0604020202020204" pitchFamily="34" charset="0"/>
                <a:ea typeface="+mn-ea"/>
                <a:cs typeface="Arial" panose="020B0604020202020204" pitchFamily="34" charset="0"/>
              </a:rPr>
              <a:t>73,50%</a:t>
            </a:r>
          </a:p>
        </p:txBody>
      </p:sp>
    </p:spTree>
    <p:extLst>
      <p:ext uri="{BB962C8B-B14F-4D97-AF65-F5344CB8AC3E}">
        <p14:creationId xmlns:p14="http://schemas.microsoft.com/office/powerpoint/2010/main" val="23366808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21339" y="68095"/>
            <a:ext cx="9347200" cy="1003308"/>
          </a:xfrm>
        </p:spPr>
        <p:txBody>
          <a:bodyPr/>
          <a:lstStyle/>
          <a:p>
            <a:pPr algn="r"/>
            <a:r>
              <a:rPr lang="es-ES" sz="4000" b="1" dirty="0" smtClean="0">
                <a:solidFill>
                  <a:schemeClr val="bg1"/>
                </a:solidFill>
              </a:rPr>
              <a:t>Política 5: Gestión Financiera</a:t>
            </a:r>
            <a:endParaRPr lang="es-ES_tradnl" sz="4000" b="1" dirty="0">
              <a:solidFill>
                <a:schemeClr val="bg1"/>
              </a:solidFill>
            </a:endParaRPr>
          </a:p>
        </p:txBody>
      </p:sp>
      <p:sp>
        <p:nvSpPr>
          <p:cNvPr id="6" name="CuadroTexto 5"/>
          <p:cNvSpPr txBox="1"/>
          <p:nvPr/>
        </p:nvSpPr>
        <p:spPr>
          <a:xfrm>
            <a:off x="389116" y="6401149"/>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graphicFrame>
        <p:nvGraphicFramePr>
          <p:cNvPr id="4" name="Gráfico 3"/>
          <p:cNvGraphicFramePr>
            <a:graphicFrameLocks/>
          </p:cNvGraphicFramePr>
          <p:nvPr>
            <p:extLst>
              <p:ext uri="{D42A27DB-BD31-4B8C-83A1-F6EECF244321}">
                <p14:modId xmlns:p14="http://schemas.microsoft.com/office/powerpoint/2010/main" val="552396076"/>
              </p:ext>
            </p:extLst>
          </p:nvPr>
        </p:nvGraphicFramePr>
        <p:xfrm>
          <a:off x="7765888" y="2405979"/>
          <a:ext cx="2880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8 Gráfico"/>
          <p:cNvGraphicFramePr>
            <a:graphicFrameLocks/>
          </p:cNvGraphicFramePr>
          <p:nvPr>
            <p:extLst>
              <p:ext uri="{D42A27DB-BD31-4B8C-83A1-F6EECF244321}">
                <p14:modId xmlns:p14="http://schemas.microsoft.com/office/powerpoint/2010/main" val="4011051730"/>
              </p:ext>
            </p:extLst>
          </p:nvPr>
        </p:nvGraphicFramePr>
        <p:xfrm>
          <a:off x="1293779" y="1803649"/>
          <a:ext cx="6364373" cy="3663296"/>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42"/>
          <p:cNvSpPr txBox="1"/>
          <p:nvPr/>
        </p:nvSpPr>
        <p:spPr>
          <a:xfrm>
            <a:off x="8890732" y="3135561"/>
            <a:ext cx="1224136" cy="5114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500" b="0" i="0" u="none" strike="noStrike" kern="1200" cap="none" spc="0" normalizeH="0" baseline="0" noProof="0" dirty="0" smtClean="0">
                <a:ln>
                  <a:noFill/>
                </a:ln>
                <a:solidFill>
                  <a:srgbClr val="FF0000"/>
                </a:solidFill>
                <a:effectLst/>
                <a:uLnTx/>
                <a:uFillTx/>
                <a:latin typeface="Calibri"/>
                <a:ea typeface="+mn-ea"/>
                <a:cs typeface="+mn-cs"/>
              </a:rPr>
              <a:t>63,99%</a:t>
            </a:r>
            <a:endParaRPr kumimoji="0" lang="es-CO" sz="2500" b="0" i="0" u="none" strike="noStrike" kern="1200" cap="none" spc="0" normalizeH="0" baseline="0" noProof="0" dirty="0">
              <a:ln>
                <a:noFill/>
              </a:ln>
              <a:solidFill>
                <a:srgbClr val="FF0000"/>
              </a:solidFill>
              <a:effectLst/>
              <a:uLnTx/>
              <a:uFillTx/>
              <a:latin typeface="Calibri"/>
              <a:ea typeface="+mn-ea"/>
              <a:cs typeface="+mn-cs"/>
            </a:endParaRPr>
          </a:p>
        </p:txBody>
      </p:sp>
      <p:sp>
        <p:nvSpPr>
          <p:cNvPr id="8" name="CuadroTexto 41"/>
          <p:cNvSpPr txBox="1"/>
          <p:nvPr/>
        </p:nvSpPr>
        <p:spPr>
          <a:xfrm>
            <a:off x="9070752" y="2080525"/>
            <a:ext cx="936104" cy="4290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w="0"/>
                <a:solidFill>
                  <a:srgbClr val="262626"/>
                </a:solidFill>
                <a:effectLst>
                  <a:outerShdw blurRad="38100" dist="19050" dir="2700000" algn="tl" rotWithShape="0">
                    <a:srgbClr val="262626">
                      <a:alpha val="40000"/>
                    </a:srgbClr>
                  </a:outerShdw>
                </a:effectLst>
                <a:uLnTx/>
                <a:uFillTx/>
                <a:latin typeface="Arial" panose="020B0604020202020204" pitchFamily="34" charset="0"/>
                <a:ea typeface="+mn-ea"/>
                <a:cs typeface="Arial" panose="020B0604020202020204" pitchFamily="34" charset="0"/>
              </a:rPr>
              <a:t>69,75%</a:t>
            </a:r>
          </a:p>
        </p:txBody>
      </p:sp>
    </p:spTree>
    <p:extLst>
      <p:ext uri="{BB962C8B-B14F-4D97-AF65-F5344CB8AC3E}">
        <p14:creationId xmlns:p14="http://schemas.microsoft.com/office/powerpoint/2010/main" val="13279717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Effect transition="in" filter="fade">
                                      <p:cBhvr>
                                        <p:cTn id="9" dur="175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750" fill="hold"/>
                                        <p:tgtEl>
                                          <p:spTgt spid="8"/>
                                        </p:tgtEl>
                                        <p:attrNameLst>
                                          <p:attrName>ppt_w</p:attrName>
                                        </p:attrNameLst>
                                      </p:cBhvr>
                                      <p:tavLst>
                                        <p:tav tm="0">
                                          <p:val>
                                            <p:fltVal val="0"/>
                                          </p:val>
                                        </p:tav>
                                        <p:tav tm="100000">
                                          <p:val>
                                            <p:strVal val="#ppt_w"/>
                                          </p:val>
                                        </p:tav>
                                      </p:tavLst>
                                    </p:anim>
                                    <p:anim calcmode="lin" valueType="num">
                                      <p:cBhvr>
                                        <p:cTn id="13" dur="1750" fill="hold"/>
                                        <p:tgtEl>
                                          <p:spTgt spid="8"/>
                                        </p:tgtEl>
                                        <p:attrNameLst>
                                          <p:attrName>ppt_h</p:attrName>
                                        </p:attrNameLst>
                                      </p:cBhvr>
                                      <p:tavLst>
                                        <p:tav tm="0">
                                          <p:val>
                                            <p:fltVal val="0"/>
                                          </p:val>
                                        </p:tav>
                                        <p:tav tm="100000">
                                          <p:val>
                                            <p:strVal val="#ppt_h"/>
                                          </p:val>
                                        </p:tav>
                                      </p:tavLst>
                                    </p:anim>
                                    <p:animEffect transition="in" filter="fade">
                                      <p:cBhvr>
                                        <p:cTn id="14" dur="1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750" fill="hold"/>
                                        <p:tgtEl>
                                          <p:spTgt spid="7"/>
                                        </p:tgtEl>
                                        <p:attrNameLst>
                                          <p:attrName>ppt_w</p:attrName>
                                        </p:attrNameLst>
                                      </p:cBhvr>
                                      <p:tavLst>
                                        <p:tav tm="0">
                                          <p:val>
                                            <p:fltVal val="0"/>
                                          </p:val>
                                        </p:tav>
                                        <p:tav tm="100000">
                                          <p:val>
                                            <p:strVal val="#ppt_w"/>
                                          </p:val>
                                        </p:tav>
                                      </p:tavLst>
                                    </p:anim>
                                    <p:anim calcmode="lin" valueType="num">
                                      <p:cBhvr>
                                        <p:cTn id="18" dur="1750" fill="hold"/>
                                        <p:tgtEl>
                                          <p:spTgt spid="7"/>
                                        </p:tgtEl>
                                        <p:attrNameLst>
                                          <p:attrName>ppt_h</p:attrName>
                                        </p:attrNameLst>
                                      </p:cBhvr>
                                      <p:tavLst>
                                        <p:tav tm="0">
                                          <p:val>
                                            <p:fltVal val="0"/>
                                          </p:val>
                                        </p:tav>
                                        <p:tav tm="100000">
                                          <p:val>
                                            <p:strVal val="#ppt_h"/>
                                          </p:val>
                                        </p:tav>
                                      </p:tavLst>
                                    </p:anim>
                                    <p:animEffect transition="in" filter="fade">
                                      <p:cBhvr>
                                        <p:cTn id="19"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59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75CD1DE-414D-2645-BD77-F882CB92A50F}"/>
              </a:ext>
            </a:extLst>
          </p:cNvPr>
          <p:cNvSpPr>
            <a:spLocks noGrp="1"/>
          </p:cNvSpPr>
          <p:nvPr>
            <p:ph type="title"/>
          </p:nvPr>
        </p:nvSpPr>
        <p:spPr>
          <a:xfrm>
            <a:off x="5292761" y="115202"/>
            <a:ext cx="6061038" cy="499848"/>
          </a:xfrm>
        </p:spPr>
        <p:txBody>
          <a:bodyPr>
            <a:normAutofit fontScale="90000"/>
          </a:bodyPr>
          <a:lstStyle/>
          <a:p>
            <a:pPr algn="ctr"/>
            <a:r>
              <a:rPr lang="es-CO" sz="2800" b="1" dirty="0" smtClean="0">
                <a:latin typeface="+mn-lt"/>
              </a:rPr>
              <a:t>Indicadores Sinergia del Sector</a:t>
            </a:r>
            <a:br>
              <a:rPr lang="es-CO" sz="2800" b="1" dirty="0" smtClean="0">
                <a:latin typeface="+mn-lt"/>
              </a:rPr>
            </a:br>
            <a:r>
              <a:rPr lang="es-CO" sz="2200" b="1" dirty="0" smtClean="0">
                <a:latin typeface="+mn-lt"/>
              </a:rPr>
              <a:t>Septiembre 30 de 2018</a:t>
            </a:r>
            <a:endParaRPr lang="es-CO" sz="2200" b="1" dirty="0">
              <a:latin typeface="+mn-lt"/>
            </a:endParaRPr>
          </a:p>
        </p:txBody>
      </p:sp>
      <p:graphicFrame>
        <p:nvGraphicFramePr>
          <p:cNvPr id="4" name="3 Gráfico"/>
          <p:cNvGraphicFramePr>
            <a:graphicFrameLocks/>
          </p:cNvGraphicFramePr>
          <p:nvPr>
            <p:extLst>
              <p:ext uri="{D42A27DB-BD31-4B8C-83A1-F6EECF244321}">
                <p14:modId xmlns:p14="http://schemas.microsoft.com/office/powerpoint/2010/main" val="3158938259"/>
              </p:ext>
            </p:extLst>
          </p:nvPr>
        </p:nvGraphicFramePr>
        <p:xfrm>
          <a:off x="4761471" y="766359"/>
          <a:ext cx="6993924" cy="3137956"/>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n 4"/>
          <p:cNvPicPr>
            <a:picLocks noChangeAspect="1"/>
          </p:cNvPicPr>
          <p:nvPr/>
        </p:nvPicPr>
        <p:blipFill>
          <a:blip r:embed="rId4"/>
          <a:stretch>
            <a:fillRect/>
          </a:stretch>
        </p:blipFill>
        <p:spPr>
          <a:xfrm>
            <a:off x="5552302" y="4082945"/>
            <a:ext cx="5655287" cy="2222035"/>
          </a:xfrm>
          <a:prstGeom prst="rect">
            <a:avLst/>
          </a:prstGeom>
        </p:spPr>
      </p:pic>
      <p:sp>
        <p:nvSpPr>
          <p:cNvPr id="6" name="CuadroTexto 5"/>
          <p:cNvSpPr txBox="1"/>
          <p:nvPr/>
        </p:nvSpPr>
        <p:spPr>
          <a:xfrm>
            <a:off x="4761471" y="6492959"/>
            <a:ext cx="1941494" cy="276999"/>
          </a:xfrm>
          <a:prstGeom prst="rect">
            <a:avLst/>
          </a:prstGeom>
          <a:noFill/>
        </p:spPr>
        <p:txBody>
          <a:bodyPr wrap="none" rtlCol="0">
            <a:spAutoFit/>
          </a:bodyPr>
          <a:lstStyle/>
          <a:p>
            <a:r>
              <a:rPr lang="es-CO" sz="1200" dirty="0" smtClean="0"/>
              <a:t>Fuente: Ministerio de Minas</a:t>
            </a:r>
            <a:endParaRPr lang="es-CO" sz="1200" dirty="0"/>
          </a:p>
        </p:txBody>
      </p:sp>
    </p:spTree>
    <p:extLst>
      <p:ext uri="{BB962C8B-B14F-4D97-AF65-F5344CB8AC3E}">
        <p14:creationId xmlns:p14="http://schemas.microsoft.com/office/powerpoint/2010/main" val="2328894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7" name="Tabla 26"/>
          <p:cNvGraphicFramePr>
            <a:graphicFrameLocks noGrp="1"/>
          </p:cNvGraphicFramePr>
          <p:nvPr>
            <p:extLst>
              <p:ext uri="{D42A27DB-BD31-4B8C-83A1-F6EECF244321}">
                <p14:modId xmlns:p14="http://schemas.microsoft.com/office/powerpoint/2010/main" val="884307594"/>
              </p:ext>
            </p:extLst>
          </p:nvPr>
        </p:nvGraphicFramePr>
        <p:xfrm>
          <a:off x="280605" y="1480514"/>
          <a:ext cx="5881300" cy="4739055"/>
        </p:xfrm>
        <a:graphic>
          <a:graphicData uri="http://schemas.openxmlformats.org/drawingml/2006/table">
            <a:tbl>
              <a:tblPr/>
              <a:tblGrid>
                <a:gridCol w="1199668">
                  <a:extLst>
                    <a:ext uri="{9D8B030D-6E8A-4147-A177-3AD203B41FA5}">
                      <a16:colId xmlns="" xmlns:a16="http://schemas.microsoft.com/office/drawing/2014/main" val="20000"/>
                    </a:ext>
                  </a:extLst>
                </a:gridCol>
                <a:gridCol w="780272">
                  <a:extLst>
                    <a:ext uri="{9D8B030D-6E8A-4147-A177-3AD203B41FA5}">
                      <a16:colId xmlns="" xmlns:a16="http://schemas.microsoft.com/office/drawing/2014/main" val="20001"/>
                    </a:ext>
                  </a:extLst>
                </a:gridCol>
                <a:gridCol w="780272">
                  <a:extLst>
                    <a:ext uri="{9D8B030D-6E8A-4147-A177-3AD203B41FA5}">
                      <a16:colId xmlns="" xmlns:a16="http://schemas.microsoft.com/office/drawing/2014/main" val="20002"/>
                    </a:ext>
                  </a:extLst>
                </a:gridCol>
                <a:gridCol w="780272">
                  <a:extLst>
                    <a:ext uri="{9D8B030D-6E8A-4147-A177-3AD203B41FA5}">
                      <a16:colId xmlns="" xmlns:a16="http://schemas.microsoft.com/office/drawing/2014/main" val="20003"/>
                    </a:ext>
                  </a:extLst>
                </a:gridCol>
                <a:gridCol w="780272">
                  <a:extLst>
                    <a:ext uri="{9D8B030D-6E8A-4147-A177-3AD203B41FA5}">
                      <a16:colId xmlns="" xmlns:a16="http://schemas.microsoft.com/office/drawing/2014/main" val="20004"/>
                    </a:ext>
                  </a:extLst>
                </a:gridCol>
                <a:gridCol w="780272">
                  <a:extLst>
                    <a:ext uri="{9D8B030D-6E8A-4147-A177-3AD203B41FA5}">
                      <a16:colId xmlns="" xmlns:a16="http://schemas.microsoft.com/office/drawing/2014/main" val="20005"/>
                    </a:ext>
                  </a:extLst>
                </a:gridCol>
                <a:gridCol w="780272">
                  <a:extLst>
                    <a:ext uri="{9D8B030D-6E8A-4147-A177-3AD203B41FA5}">
                      <a16:colId xmlns="" xmlns:a16="http://schemas.microsoft.com/office/drawing/2014/main" val="20006"/>
                    </a:ext>
                  </a:extLst>
                </a:gridCol>
              </a:tblGrid>
              <a:tr h="195119">
                <a:tc rowSpan="2">
                  <a:txBody>
                    <a:bodyPr/>
                    <a:lstStyle/>
                    <a:p>
                      <a:pPr algn="ctr" fontAlgn="ctr"/>
                      <a:r>
                        <a:rPr lang="es-CO" sz="1100" b="1" i="0" u="none" strike="noStrike" dirty="0">
                          <a:solidFill>
                            <a:srgbClr val="000000"/>
                          </a:solidFill>
                          <a:effectLst/>
                          <a:latin typeface="Calibri" panose="020F0502020204030204" pitchFamily="34" charset="0"/>
                        </a:rPr>
                        <a:t>INDICADORES</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O" sz="1100" b="1" i="0" u="none" strike="noStrike">
                          <a:solidFill>
                            <a:srgbClr val="000000"/>
                          </a:solidFill>
                          <a:effectLst/>
                          <a:latin typeface="Calibri" panose="020F0502020204030204" pitchFamily="34" charset="0"/>
                        </a:rPr>
                        <a:t>AÑO 2018</a:t>
                      </a:r>
                    </a:p>
                  </a:txBody>
                  <a:tcPr marL="9239" marR="9239" marT="9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fontAlgn="b"/>
                      <a:r>
                        <a:rPr lang="es-CO" sz="1100" b="1" i="0" u="none" strike="noStrike">
                          <a:solidFill>
                            <a:srgbClr val="000000"/>
                          </a:solidFill>
                          <a:effectLst/>
                          <a:latin typeface="Calibri" panose="020F0502020204030204" pitchFamily="34" charset="0"/>
                        </a:rPr>
                        <a:t>CUATRIENIO</a:t>
                      </a:r>
                    </a:p>
                  </a:txBody>
                  <a:tcPr marL="9239" marR="9239" marT="9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0000"/>
                  </a:ext>
                </a:extLst>
              </a:tr>
              <a:tr h="246274">
                <a:tc vMerge="1">
                  <a:txBody>
                    <a:bodyPr/>
                    <a:lstStyle/>
                    <a:p>
                      <a:endParaRPr lang="es-CO"/>
                    </a:p>
                  </a:txBody>
                  <a:tcPr/>
                </a:tc>
                <a:tc>
                  <a:txBody>
                    <a:bodyPr/>
                    <a:lstStyle/>
                    <a:p>
                      <a:pPr algn="ctr" rtl="0" fontAlgn="ctr"/>
                      <a:r>
                        <a:rPr lang="es-CO" sz="900" b="1" i="0" u="none" strike="noStrike">
                          <a:solidFill>
                            <a:srgbClr val="000000"/>
                          </a:solidFill>
                          <a:effectLst/>
                          <a:latin typeface="Verdana" panose="020B0604030504040204" pitchFamily="34" charset="0"/>
                        </a:rPr>
                        <a:t>Avance</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900" b="1" i="0" u="none" strike="noStrike">
                          <a:solidFill>
                            <a:srgbClr val="000000"/>
                          </a:solidFill>
                          <a:effectLst/>
                          <a:latin typeface="Verdana" panose="020B0604030504040204" pitchFamily="34" charset="0"/>
                        </a:rPr>
                        <a:t>Meta</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900" b="1" i="0" u="none" strike="noStrike">
                          <a:solidFill>
                            <a:srgbClr val="000000"/>
                          </a:solidFill>
                          <a:effectLst/>
                          <a:latin typeface="Verdana" panose="020B0604030504040204" pitchFamily="34" charset="0"/>
                        </a:rPr>
                        <a:t>% Avance</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900" b="0" i="0" u="none" strike="noStrike">
                          <a:solidFill>
                            <a:srgbClr val="FFFFFF"/>
                          </a:solidFill>
                          <a:effectLst/>
                          <a:latin typeface="Verdana" panose="020B0604030504040204" pitchFamily="34" charset="0"/>
                        </a:rPr>
                        <a:t>Resultado</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rtl="0" fontAlgn="ctr"/>
                      <a:r>
                        <a:rPr lang="es-CO" sz="900" b="0" i="0" u="none" strike="noStrike">
                          <a:solidFill>
                            <a:srgbClr val="FFFFFF"/>
                          </a:solidFill>
                          <a:effectLst/>
                          <a:latin typeface="Verdana" panose="020B0604030504040204" pitchFamily="34" charset="0"/>
                        </a:rPr>
                        <a:t>Meta</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rtl="0" fontAlgn="ctr"/>
                      <a:r>
                        <a:rPr lang="es-CO" sz="900" b="1" i="0" u="none" strike="noStrike">
                          <a:solidFill>
                            <a:srgbClr val="FFFFFF"/>
                          </a:solidFill>
                          <a:effectLst/>
                          <a:latin typeface="Verdana" panose="020B0604030504040204" pitchFamily="34" charset="0"/>
                        </a:rPr>
                        <a:t>% Avance</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extLst>
                  <a:ext uri="{0D108BD9-81ED-4DB2-BD59-A6C34878D82A}">
                    <a16:rowId xmlns="" xmlns:a16="http://schemas.microsoft.com/office/drawing/2014/main" val="10001"/>
                  </a:ext>
                </a:extLst>
              </a:tr>
              <a:tr h="1069319">
                <a:tc>
                  <a:txBody>
                    <a:bodyPr/>
                    <a:lstStyle/>
                    <a:p>
                      <a:pPr algn="just" rtl="0" fontAlgn="ctr"/>
                      <a:r>
                        <a:rPr lang="es-CO" sz="900" b="0" i="0" u="none" strike="noStrike">
                          <a:solidFill>
                            <a:srgbClr val="000000"/>
                          </a:solidFill>
                          <a:effectLst/>
                          <a:latin typeface="Verdana" panose="020B0604030504040204" pitchFamily="34" charset="0"/>
                        </a:rPr>
                        <a:t>Visitas de seguimiento y control a titulares mineros de oro que cuenten con planta de beneficio de oro </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Verdana" panose="020B0604030504040204" pitchFamily="34" charset="0"/>
                        </a:rPr>
                        <a:t>356</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a:solidFill>
                            <a:srgbClr val="000000"/>
                          </a:solidFill>
                          <a:effectLst/>
                          <a:latin typeface="Verdana" panose="020B0604030504040204" pitchFamily="34" charset="0"/>
                        </a:rPr>
                        <a:t>601</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1" i="0" u="none" strike="noStrike" dirty="0">
                          <a:solidFill>
                            <a:srgbClr val="000000"/>
                          </a:solidFill>
                          <a:effectLst/>
                          <a:latin typeface="Verdana" panose="020B0604030504040204" pitchFamily="34" charset="0"/>
                        </a:rPr>
                        <a:t>59%</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s-CO" sz="900" b="0" i="0" u="none" strike="noStrike" dirty="0">
                          <a:solidFill>
                            <a:srgbClr val="000000"/>
                          </a:solidFill>
                          <a:effectLst/>
                          <a:latin typeface="Verdana" panose="020B0604030504040204" pitchFamily="34" charset="0"/>
                        </a:rPr>
                        <a:t>356</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a:solidFill>
                            <a:srgbClr val="000000"/>
                          </a:solidFill>
                          <a:effectLst/>
                          <a:latin typeface="Verdana" panose="020B0604030504040204" pitchFamily="34" charset="0"/>
                        </a:rPr>
                        <a:t>601</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1" i="0" u="none" strike="noStrike">
                          <a:solidFill>
                            <a:srgbClr val="000000"/>
                          </a:solidFill>
                          <a:effectLst/>
                          <a:latin typeface="Verdana" panose="020B0604030504040204" pitchFamily="34" charset="0"/>
                        </a:rPr>
                        <a:t>59%</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r h="464104">
                <a:tc>
                  <a:txBody>
                    <a:bodyPr/>
                    <a:lstStyle/>
                    <a:p>
                      <a:pPr algn="just" rtl="0" fontAlgn="ctr"/>
                      <a:r>
                        <a:rPr lang="es-CO" sz="900" b="0" i="0" u="none" strike="noStrike">
                          <a:solidFill>
                            <a:srgbClr val="000000"/>
                          </a:solidFill>
                          <a:effectLst/>
                          <a:latin typeface="Verdana" panose="020B0604030504040204" pitchFamily="34" charset="0"/>
                        </a:rPr>
                        <a:t>Solicitudes por resolver por la ANM </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Verdana" panose="020B0604030504040204" pitchFamily="34" charset="0"/>
                        </a:rPr>
                        <a:t>9.330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a:solidFill>
                            <a:srgbClr val="000000"/>
                          </a:solidFill>
                          <a:effectLst/>
                          <a:latin typeface="Verdana" panose="020B0604030504040204" pitchFamily="34" charset="0"/>
                        </a:rPr>
                        <a:t>1.500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1" i="0" u="none" strike="noStrike">
                          <a:solidFill>
                            <a:srgbClr val="000000"/>
                          </a:solidFill>
                          <a:effectLst/>
                          <a:latin typeface="Verdana" panose="020B0604030504040204" pitchFamily="34" charset="0"/>
                        </a:rPr>
                        <a:t>17,90%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s-CO" sz="900" b="0" i="0" u="none" strike="noStrike">
                          <a:solidFill>
                            <a:srgbClr val="000000"/>
                          </a:solidFill>
                          <a:effectLst/>
                          <a:latin typeface="Verdana" panose="020B0604030504040204" pitchFamily="34" charset="0"/>
                        </a:rPr>
                        <a:t>9.330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a:solidFill>
                            <a:srgbClr val="000000"/>
                          </a:solidFill>
                          <a:effectLst/>
                          <a:latin typeface="Verdana" panose="020B0604030504040204" pitchFamily="34" charset="0"/>
                        </a:rPr>
                        <a:t>1.500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1" i="0" u="none" strike="noStrike">
                          <a:solidFill>
                            <a:srgbClr val="000000"/>
                          </a:solidFill>
                          <a:effectLst/>
                          <a:latin typeface="Verdana" panose="020B0604030504040204" pitchFamily="34" charset="0"/>
                        </a:rPr>
                        <a:t>17,90%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r h="1220623">
                <a:tc>
                  <a:txBody>
                    <a:bodyPr/>
                    <a:lstStyle/>
                    <a:p>
                      <a:pPr algn="just" rtl="0" fontAlgn="ctr"/>
                      <a:r>
                        <a:rPr lang="es-CO" sz="900" b="0" i="0" u="none" strike="noStrike">
                          <a:solidFill>
                            <a:srgbClr val="000000"/>
                          </a:solidFill>
                          <a:effectLst/>
                          <a:latin typeface="Verdana" panose="020B0604030504040204" pitchFamily="34" charset="0"/>
                        </a:rPr>
                        <a:t>Visitas de Seguimiento y control a títulos mineros con unidades productivas en proceso de formalización </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Verdana" panose="020B0604030504040204" pitchFamily="34" charset="0"/>
                        </a:rPr>
                        <a:t>489</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a:solidFill>
                            <a:srgbClr val="000000"/>
                          </a:solidFill>
                          <a:effectLst/>
                          <a:latin typeface="Verdana" panose="020B0604030504040204" pitchFamily="34" charset="0"/>
                        </a:rPr>
                        <a:t>3.560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1" i="0" u="none" strike="noStrike">
                          <a:solidFill>
                            <a:srgbClr val="000000"/>
                          </a:solidFill>
                          <a:effectLst/>
                          <a:latin typeface="Verdana" panose="020B0604030504040204" pitchFamily="34" charset="0"/>
                        </a:rPr>
                        <a:t>13,70%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s-CO" sz="900" b="0" i="0" u="none" strike="noStrike">
                          <a:solidFill>
                            <a:srgbClr val="000000"/>
                          </a:solidFill>
                          <a:effectLst/>
                          <a:latin typeface="Verdana" panose="020B0604030504040204" pitchFamily="34" charset="0"/>
                        </a:rPr>
                        <a:t>6.831</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a:solidFill>
                            <a:srgbClr val="000000"/>
                          </a:solidFill>
                          <a:effectLst/>
                          <a:latin typeface="Verdana" panose="020B0604030504040204" pitchFamily="34" charset="0"/>
                        </a:rPr>
                        <a:t>14.240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1" i="0" u="none" strike="noStrike">
                          <a:solidFill>
                            <a:srgbClr val="000000"/>
                          </a:solidFill>
                          <a:effectLst/>
                          <a:latin typeface="Verdana" panose="020B0604030504040204" pitchFamily="34" charset="0"/>
                        </a:rPr>
                        <a:t>47,90%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4"/>
                  </a:ext>
                </a:extLst>
              </a:tr>
              <a:tr h="615408">
                <a:tc>
                  <a:txBody>
                    <a:bodyPr/>
                    <a:lstStyle/>
                    <a:p>
                      <a:pPr algn="just" rtl="0" fontAlgn="ctr"/>
                      <a:r>
                        <a:rPr lang="es-CO" sz="900" b="0" i="0" u="none" strike="noStrike">
                          <a:solidFill>
                            <a:srgbClr val="000000"/>
                          </a:solidFill>
                          <a:effectLst/>
                          <a:latin typeface="Verdana" panose="020B0604030504040204" pitchFamily="34" charset="0"/>
                        </a:rPr>
                        <a:t>Producción anual de carbón (millones de toneladas) </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Verdana" panose="020B0604030504040204" pitchFamily="34" charset="0"/>
                        </a:rPr>
                        <a:t>19,79*</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a:solidFill>
                            <a:srgbClr val="000000"/>
                          </a:solidFill>
                          <a:effectLst/>
                          <a:latin typeface="Verdana" panose="020B0604030504040204" pitchFamily="34" charset="0"/>
                        </a:rPr>
                        <a:t>102,5</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1" i="0" u="none" strike="noStrike">
                          <a:solidFill>
                            <a:srgbClr val="000000"/>
                          </a:solidFill>
                          <a:effectLst/>
                          <a:latin typeface="Verdana" panose="020B0604030504040204" pitchFamily="34" charset="0"/>
                        </a:rPr>
                        <a:t>19,30%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s-CO" sz="900" b="0" i="0" u="none" strike="noStrike">
                          <a:solidFill>
                            <a:srgbClr val="000000"/>
                          </a:solidFill>
                          <a:effectLst/>
                          <a:latin typeface="Verdana" panose="020B0604030504040204" pitchFamily="34" charset="0"/>
                        </a:rPr>
                        <a:t>89,44</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a:solidFill>
                            <a:srgbClr val="000000"/>
                          </a:solidFill>
                          <a:effectLst/>
                          <a:latin typeface="Verdana" panose="020B0604030504040204" pitchFamily="34" charset="0"/>
                        </a:rPr>
                        <a:t>102,5</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1" i="0" u="none" strike="noStrike">
                          <a:solidFill>
                            <a:srgbClr val="000000"/>
                          </a:solidFill>
                          <a:effectLst/>
                          <a:latin typeface="Verdana" panose="020B0604030504040204" pitchFamily="34" charset="0"/>
                        </a:rPr>
                        <a:t>87,26</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5"/>
                  </a:ext>
                </a:extLst>
              </a:tr>
              <a:tr h="312800">
                <a:tc>
                  <a:txBody>
                    <a:bodyPr/>
                    <a:lstStyle/>
                    <a:p>
                      <a:pPr algn="just" rtl="0" fontAlgn="ctr"/>
                      <a:r>
                        <a:rPr lang="es-CO" sz="900" b="0" i="0" u="none" strike="noStrike">
                          <a:solidFill>
                            <a:srgbClr val="000000"/>
                          </a:solidFill>
                          <a:effectLst/>
                          <a:latin typeface="Verdana" panose="020B0604030504040204" pitchFamily="34" charset="0"/>
                        </a:rPr>
                        <a:t>Índice de Fatalidad Minera</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Verdana" panose="020B0604030504040204" pitchFamily="34" charset="0"/>
                        </a:rPr>
                        <a:t>1,70*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a:solidFill>
                            <a:srgbClr val="000000"/>
                          </a:solidFill>
                          <a:effectLst/>
                          <a:latin typeface="Verdana" panose="020B0604030504040204" pitchFamily="34" charset="0"/>
                        </a:rPr>
                        <a:t>1,5</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1" i="0" u="none" strike="noStrike">
                          <a:solidFill>
                            <a:srgbClr val="000000"/>
                          </a:solidFill>
                          <a:effectLst/>
                          <a:latin typeface="Verdana" panose="020B0604030504040204" pitchFamily="34" charset="0"/>
                        </a:rPr>
                        <a:t>82,70%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s-CO" sz="900" b="0" i="0" u="none" strike="noStrike">
                          <a:solidFill>
                            <a:srgbClr val="000000"/>
                          </a:solidFill>
                          <a:effectLst/>
                          <a:latin typeface="Verdana" panose="020B0604030504040204" pitchFamily="34" charset="0"/>
                        </a:rPr>
                        <a:t>1,6</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a:solidFill>
                            <a:srgbClr val="000000"/>
                          </a:solidFill>
                          <a:effectLst/>
                          <a:latin typeface="Verdana" panose="020B0604030504040204" pitchFamily="34" charset="0"/>
                        </a:rPr>
                        <a:t>1,5</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1" i="0" u="none" strike="noStrike">
                          <a:solidFill>
                            <a:srgbClr val="000000"/>
                          </a:solidFill>
                          <a:effectLst/>
                          <a:latin typeface="Verdana" panose="020B0604030504040204" pitchFamily="34" charset="0"/>
                        </a:rPr>
                        <a:t>91,30%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6"/>
                  </a:ext>
                </a:extLst>
              </a:tr>
              <a:tr h="615408">
                <a:tc>
                  <a:txBody>
                    <a:bodyPr/>
                    <a:lstStyle/>
                    <a:p>
                      <a:pPr algn="just" rtl="0" fontAlgn="ctr"/>
                      <a:r>
                        <a:rPr lang="es-CO" sz="900" b="0" i="0" u="none" strike="noStrike" dirty="0">
                          <a:solidFill>
                            <a:srgbClr val="000000"/>
                          </a:solidFill>
                          <a:effectLst/>
                          <a:latin typeface="Verdana" panose="020B0604030504040204" pitchFamily="34" charset="0"/>
                        </a:rPr>
                        <a:t> Porcentaje de títulos mineros vigentes fiscalizados</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Verdana" panose="020B0604030504040204" pitchFamily="34" charset="0"/>
                        </a:rPr>
                        <a:t>70%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a:solidFill>
                            <a:srgbClr val="000000"/>
                          </a:solidFill>
                          <a:effectLst/>
                          <a:latin typeface="Verdana" panose="020B0604030504040204" pitchFamily="34" charset="0"/>
                        </a:rPr>
                        <a:t>100%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1" i="0" u="none" strike="noStrike">
                          <a:solidFill>
                            <a:srgbClr val="000000"/>
                          </a:solidFill>
                          <a:effectLst/>
                          <a:latin typeface="Verdana" panose="020B0604030504040204" pitchFamily="34" charset="0"/>
                        </a:rPr>
                        <a:t>70%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rtl="0" fontAlgn="ctr"/>
                      <a:r>
                        <a:rPr lang="es-CO" sz="900" b="0" i="0" u="none" strike="noStrike">
                          <a:solidFill>
                            <a:srgbClr val="000000"/>
                          </a:solidFill>
                          <a:effectLst/>
                          <a:latin typeface="Verdana" panose="020B0604030504040204" pitchFamily="34" charset="0"/>
                        </a:rPr>
                        <a:t>95%</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a:solidFill>
                            <a:srgbClr val="000000"/>
                          </a:solidFill>
                          <a:effectLst/>
                          <a:latin typeface="Verdana" panose="020B0604030504040204" pitchFamily="34" charset="0"/>
                        </a:rPr>
                        <a:t>100%</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1" i="0" u="none" strike="noStrike" dirty="0">
                          <a:solidFill>
                            <a:srgbClr val="000000"/>
                          </a:solidFill>
                          <a:effectLst/>
                          <a:latin typeface="Verdana" panose="020B0604030504040204" pitchFamily="34" charset="0"/>
                        </a:rPr>
                        <a:t>95%</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07"/>
                  </a:ext>
                </a:extLst>
              </a:tr>
            </a:tbl>
          </a:graphicData>
        </a:graphic>
      </p:graphicFrame>
      <p:sp>
        <p:nvSpPr>
          <p:cNvPr id="28" name="Título 1"/>
          <p:cNvSpPr>
            <a:spLocks noGrp="1"/>
          </p:cNvSpPr>
          <p:nvPr>
            <p:ph type="title"/>
          </p:nvPr>
        </p:nvSpPr>
        <p:spPr>
          <a:xfrm>
            <a:off x="2679700" y="200033"/>
            <a:ext cx="9347200" cy="803275"/>
          </a:xfrm>
        </p:spPr>
        <p:txBody>
          <a:bodyPr/>
          <a:lstStyle/>
          <a:p>
            <a:pPr algn="r"/>
            <a:r>
              <a:rPr lang="es-ES" b="1" dirty="0" smtClean="0">
                <a:solidFill>
                  <a:schemeClr val="bg1"/>
                </a:solidFill>
              </a:rPr>
              <a:t>Política 1: Indicadores Sinergia</a:t>
            </a:r>
            <a:endParaRPr lang="es-ES_tradnl" b="1" dirty="0">
              <a:solidFill>
                <a:schemeClr val="bg1"/>
              </a:solidFill>
            </a:endParaRPr>
          </a:p>
        </p:txBody>
      </p:sp>
      <p:sp>
        <p:nvSpPr>
          <p:cNvPr id="29" name="CuadroTexto 28"/>
          <p:cNvSpPr txBox="1"/>
          <p:nvPr/>
        </p:nvSpPr>
        <p:spPr>
          <a:xfrm>
            <a:off x="6361889" y="1623040"/>
            <a:ext cx="5830111" cy="4693593"/>
          </a:xfrm>
          <a:prstGeom prst="rect">
            <a:avLst/>
          </a:prstGeom>
          <a:noFill/>
        </p:spPr>
        <p:txBody>
          <a:bodyPr wrap="square" rtlCol="0">
            <a:spAutoFit/>
          </a:bodyPr>
          <a:lstStyle/>
          <a:p>
            <a:pPr marL="228600" indent="-228600" fontAlgn="ctr">
              <a:buAutoNum type="arabicPeriod"/>
              <a:defRPr/>
            </a:pPr>
            <a:r>
              <a:rPr lang="es-CO" sz="1300" dirty="0">
                <a:solidFill>
                  <a:prstClr val="black"/>
                </a:solidFill>
                <a:ea typeface="Verdana" panose="020B0604030504040204" pitchFamily="34" charset="0"/>
                <a:cs typeface="Verdana"/>
              </a:rPr>
              <a:t>Debido a inconvenientes en el proceso contractual del personal planeado por temas electorales y problemas de orden público en algunas áreas donde se ubican los títulos de oro, la meta a considerar alcanzaría cerca del 84%.</a:t>
            </a:r>
          </a:p>
          <a:p>
            <a:pPr marL="228600" indent="-228600" fontAlgn="ctr">
              <a:buAutoNum type="arabicPeriod"/>
              <a:defRPr/>
            </a:pPr>
            <a:r>
              <a:rPr lang="es-CO" sz="1300" dirty="0">
                <a:solidFill>
                  <a:prstClr val="black"/>
                </a:solidFill>
                <a:ea typeface="Verdana" panose="020B0604030504040204" pitchFamily="34" charset="0"/>
                <a:cs typeface="Verdana"/>
              </a:rPr>
              <a:t>La meta no se podría cumplir por los ajustes constantes al procedimiento (fallos judiciales), incremento de solicitudes y la fijación del stock, como meta de trabajo, no permite que se establezca que hay solicitudes que no se puedes tramitar, ya sea por decisiones judiciales o temas ambientales; sin embargo, se espera que en el último trimestre del año se disminuya el stock mensualmente en 200 solicitudes, para un total de 600 al finalizar el trimestre.</a:t>
            </a:r>
          </a:p>
          <a:p>
            <a:pPr marL="228600" indent="-228600" fontAlgn="ctr">
              <a:buAutoNum type="arabicPeriod"/>
              <a:defRPr/>
            </a:pPr>
            <a:r>
              <a:rPr lang="es-CO" sz="1300" dirty="0">
                <a:solidFill>
                  <a:prstClr val="black"/>
                </a:solidFill>
                <a:ea typeface="Verdana" panose="020B0604030504040204" pitchFamily="34" charset="0"/>
                <a:cs typeface="Verdana"/>
              </a:rPr>
              <a:t>Alcanzar la meta de 14.240 UPM está altamente relacionada con el avance en la política de formalización respecto a las 9.041 UPM sin título minero identificadas en el Censo Minero Departamental 2010- 2011, por lo que la meta establecida en términos de UPM no se alcanzará a cumplir. </a:t>
            </a:r>
          </a:p>
          <a:p>
            <a:pPr marL="228600" indent="-228600" fontAlgn="ctr">
              <a:buAutoNum type="arabicPeriod"/>
              <a:defRPr/>
            </a:pPr>
            <a:r>
              <a:rPr lang="es-ES" sz="1300" dirty="0">
                <a:solidFill>
                  <a:prstClr val="black"/>
                </a:solidFill>
                <a:ea typeface="Verdana" panose="020B0604030504040204" pitchFamily="34" charset="0"/>
                <a:cs typeface="Verdana"/>
              </a:rPr>
              <a:t>Debido a la baja en la producción y la tendencia se considera el no cumplimiento de la meta.</a:t>
            </a:r>
          </a:p>
          <a:p>
            <a:pPr marL="228600" indent="-228600" fontAlgn="ctr">
              <a:buAutoNum type="arabicPeriod"/>
              <a:defRPr/>
            </a:pPr>
            <a:r>
              <a:rPr lang="es-CO" sz="1300" dirty="0">
                <a:solidFill>
                  <a:prstClr val="black"/>
                </a:solidFill>
                <a:ea typeface="Verdana" panose="020B0604030504040204" pitchFamily="34" charset="0"/>
                <a:cs typeface="Verdana"/>
              </a:rPr>
              <a:t>En este tema no es posible fijar metas de cumplimiento porque la mayor parte del esfuerzo en el tema de seguridad de la mina depende de la voluntad de cumplimiento del  titular minero, la ANM  fortalece el conocimiento y  la revisión de obligaciones pero el resto es tema de implementación por parte del operador</a:t>
            </a:r>
          </a:p>
          <a:p>
            <a:pPr marL="228600" indent="-228600" fontAlgn="ctr">
              <a:buAutoNum type="arabicPeriod"/>
              <a:defRPr/>
            </a:pPr>
            <a:r>
              <a:rPr lang="es-CO" sz="1300" dirty="0">
                <a:solidFill>
                  <a:prstClr val="black"/>
                </a:solidFill>
                <a:ea typeface="Verdana" panose="020B0604030504040204" pitchFamily="34" charset="0"/>
                <a:cs typeface="Verdana"/>
              </a:rPr>
              <a:t>Debido a inconvenientes en el proceso contractual del personal planeado, la meta a considerar alcanzar podría estar cerca al 93%.</a:t>
            </a:r>
            <a:endParaRPr lang="es-ES" sz="1300" dirty="0">
              <a:solidFill>
                <a:prstClr val="black"/>
              </a:solidFill>
              <a:ea typeface="Verdana" panose="020B0604030504040204" pitchFamily="34" charset="0"/>
              <a:cs typeface="Verdana"/>
            </a:endParaRPr>
          </a:p>
          <a:p>
            <a:endParaRPr lang="es-CO" sz="1300" dirty="0"/>
          </a:p>
        </p:txBody>
      </p:sp>
    </p:spTree>
    <p:extLst>
      <p:ext uri="{BB962C8B-B14F-4D97-AF65-F5344CB8AC3E}">
        <p14:creationId xmlns:p14="http://schemas.microsoft.com/office/powerpoint/2010/main" val="415652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Título 1"/>
          <p:cNvSpPr>
            <a:spLocks noGrp="1"/>
          </p:cNvSpPr>
          <p:nvPr>
            <p:ph type="title"/>
          </p:nvPr>
        </p:nvSpPr>
        <p:spPr>
          <a:xfrm>
            <a:off x="2679700" y="200033"/>
            <a:ext cx="9347200" cy="803275"/>
          </a:xfrm>
        </p:spPr>
        <p:txBody>
          <a:bodyPr/>
          <a:lstStyle/>
          <a:p>
            <a:pPr algn="r"/>
            <a:r>
              <a:rPr lang="es-ES" b="1" dirty="0" smtClean="0">
                <a:solidFill>
                  <a:schemeClr val="bg1"/>
                </a:solidFill>
              </a:rPr>
              <a:t>Política 1: Indicadores Sinergia</a:t>
            </a:r>
            <a:endParaRPr lang="es-ES_tradnl" b="1" dirty="0">
              <a:solidFill>
                <a:schemeClr val="bg1"/>
              </a:solidFill>
            </a:endParaRPr>
          </a:p>
        </p:txBody>
      </p:sp>
      <p:pic>
        <p:nvPicPr>
          <p:cNvPr id="5" name="Imagen 4"/>
          <p:cNvPicPr>
            <a:picLocks noChangeAspect="1"/>
          </p:cNvPicPr>
          <p:nvPr/>
        </p:nvPicPr>
        <p:blipFill>
          <a:blip r:embed="rId3"/>
          <a:stretch>
            <a:fillRect/>
          </a:stretch>
        </p:blipFill>
        <p:spPr>
          <a:xfrm>
            <a:off x="1065216" y="2274507"/>
            <a:ext cx="10605743" cy="2832513"/>
          </a:xfrm>
          <a:prstGeom prst="rect">
            <a:avLst/>
          </a:prstGeom>
        </p:spPr>
      </p:pic>
      <p:sp>
        <p:nvSpPr>
          <p:cNvPr id="6" name="1 Título"/>
          <p:cNvSpPr txBox="1">
            <a:spLocks/>
          </p:cNvSpPr>
          <p:nvPr/>
        </p:nvSpPr>
        <p:spPr bwMode="auto">
          <a:xfrm>
            <a:off x="650246" y="1728629"/>
            <a:ext cx="4563662" cy="36004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2400" b="1" i="0" u="none" strike="noStrike" kern="1200" cap="none" spc="0" normalizeH="0" baseline="0" noProof="0" dirty="0" smtClean="0">
                <a:ln>
                  <a:noFill/>
                </a:ln>
                <a:solidFill>
                  <a:srgbClr val="CCCC00"/>
                </a:solidFill>
                <a:effectLst/>
                <a:uLnTx/>
                <a:uFillTx/>
                <a:latin typeface="+mn-lt"/>
                <a:ea typeface="+mj-ea"/>
                <a:cs typeface="+mj-cs"/>
              </a:rPr>
              <a:t>Plan Estratégico Sectorial</a:t>
            </a:r>
            <a:endParaRPr kumimoji="0" lang="es-CO" sz="2400" b="1" i="0" u="none" strike="noStrike" kern="1200" cap="none" spc="0" normalizeH="0" baseline="0" noProof="0" dirty="0">
              <a:ln>
                <a:noFill/>
              </a:ln>
              <a:solidFill>
                <a:srgbClr val="CCCC00"/>
              </a:solidFill>
              <a:effectLst/>
              <a:uLnTx/>
              <a:uFillTx/>
              <a:latin typeface="+mn-lt"/>
              <a:ea typeface="+mj-ea"/>
              <a:cs typeface="+mj-cs"/>
            </a:endParaRPr>
          </a:p>
        </p:txBody>
      </p:sp>
    </p:spTree>
    <p:extLst>
      <p:ext uri="{BB962C8B-B14F-4D97-AF65-F5344CB8AC3E}">
        <p14:creationId xmlns:p14="http://schemas.microsoft.com/office/powerpoint/2010/main" val="6967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 xmlns:a16="http://schemas.microsoft.com/office/drawing/2014/main" id="{E75CD1DE-414D-2645-BD77-F882CB92A50F}"/>
              </a:ext>
            </a:extLst>
          </p:cNvPr>
          <p:cNvSpPr>
            <a:spLocks noGrp="1"/>
          </p:cNvSpPr>
          <p:nvPr>
            <p:ph type="title"/>
          </p:nvPr>
        </p:nvSpPr>
        <p:spPr>
          <a:xfrm>
            <a:off x="526208" y="484853"/>
            <a:ext cx="6061038" cy="499848"/>
          </a:xfrm>
        </p:spPr>
        <p:txBody>
          <a:bodyPr>
            <a:normAutofit fontScale="90000"/>
          </a:bodyPr>
          <a:lstStyle/>
          <a:p>
            <a:pPr algn="ctr"/>
            <a:r>
              <a:rPr lang="es-CO" sz="2800" b="1" dirty="0" smtClean="0">
                <a:latin typeface="+mn-lt"/>
              </a:rPr>
              <a:t>Indicadores No Sinergia del Sector</a:t>
            </a:r>
            <a:br>
              <a:rPr lang="es-CO" sz="2800" b="1" dirty="0" smtClean="0">
                <a:latin typeface="+mn-lt"/>
              </a:rPr>
            </a:br>
            <a:r>
              <a:rPr lang="es-CO" sz="2200" b="1" dirty="0" smtClean="0">
                <a:latin typeface="+mn-lt"/>
              </a:rPr>
              <a:t>Septiembre 30 de 2018</a:t>
            </a:r>
            <a:endParaRPr lang="es-CO" sz="2200" b="1" dirty="0">
              <a:latin typeface="+mn-lt"/>
            </a:endParaRPr>
          </a:p>
        </p:txBody>
      </p:sp>
      <p:graphicFrame>
        <p:nvGraphicFramePr>
          <p:cNvPr id="7" name="Gráfico 6"/>
          <p:cNvGraphicFramePr>
            <a:graphicFrameLocks/>
          </p:cNvGraphicFramePr>
          <p:nvPr>
            <p:extLst>
              <p:ext uri="{D42A27DB-BD31-4B8C-83A1-F6EECF244321}">
                <p14:modId xmlns:p14="http://schemas.microsoft.com/office/powerpoint/2010/main" val="1572886620"/>
              </p:ext>
            </p:extLst>
          </p:nvPr>
        </p:nvGraphicFramePr>
        <p:xfrm>
          <a:off x="526208" y="990764"/>
          <a:ext cx="5447106" cy="3240360"/>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n 7"/>
          <p:cNvPicPr>
            <a:picLocks noChangeAspect="1"/>
          </p:cNvPicPr>
          <p:nvPr/>
        </p:nvPicPr>
        <p:blipFill>
          <a:blip r:embed="rId4"/>
          <a:stretch>
            <a:fillRect/>
          </a:stretch>
        </p:blipFill>
        <p:spPr>
          <a:xfrm>
            <a:off x="447473" y="4400434"/>
            <a:ext cx="5457216" cy="1883633"/>
          </a:xfrm>
          <a:prstGeom prst="rect">
            <a:avLst/>
          </a:prstGeom>
        </p:spPr>
      </p:pic>
    </p:spTree>
    <p:extLst>
      <p:ext uri="{BB962C8B-B14F-4D97-AF65-F5344CB8AC3E}">
        <p14:creationId xmlns:p14="http://schemas.microsoft.com/office/powerpoint/2010/main" val="46990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Título 1"/>
          <p:cNvSpPr>
            <a:spLocks noGrp="1"/>
          </p:cNvSpPr>
          <p:nvPr>
            <p:ph type="title"/>
          </p:nvPr>
        </p:nvSpPr>
        <p:spPr>
          <a:xfrm>
            <a:off x="2679700" y="0"/>
            <a:ext cx="9347200" cy="1172095"/>
          </a:xfrm>
        </p:spPr>
        <p:txBody>
          <a:bodyPr>
            <a:normAutofit fontScale="90000"/>
          </a:bodyPr>
          <a:lstStyle/>
          <a:p>
            <a:pPr algn="r"/>
            <a:r>
              <a:rPr lang="es-ES" b="1" dirty="0" smtClean="0">
                <a:solidFill>
                  <a:schemeClr val="bg1"/>
                </a:solidFill>
                <a:effectLst>
                  <a:outerShdw blurRad="38100" dist="38100" dir="2700000" algn="tl">
                    <a:srgbClr val="000000">
                      <a:alpha val="43137"/>
                    </a:srgbClr>
                  </a:outerShdw>
                </a:effectLst>
              </a:rPr>
              <a:t>Política 1: Gestión Misional y de Gobierno </a:t>
            </a:r>
            <a:r>
              <a:rPr lang="es-ES" b="1" dirty="0" smtClean="0">
                <a:solidFill>
                  <a:schemeClr val="bg1"/>
                </a:solidFill>
              </a:rPr>
              <a:t>Indicadores No Sinergia</a:t>
            </a:r>
            <a:endParaRPr lang="es-ES_tradnl" b="1" dirty="0">
              <a:solidFill>
                <a:schemeClr val="bg1"/>
              </a:solidFill>
            </a:endParaRPr>
          </a:p>
        </p:txBody>
      </p:sp>
      <p:graphicFrame>
        <p:nvGraphicFramePr>
          <p:cNvPr id="6" name="4 Marcador de contenido"/>
          <p:cNvGraphicFramePr>
            <a:graphicFrameLocks/>
          </p:cNvGraphicFramePr>
          <p:nvPr>
            <p:extLst>
              <p:ext uri="{D42A27DB-BD31-4B8C-83A1-F6EECF244321}">
                <p14:modId xmlns:p14="http://schemas.microsoft.com/office/powerpoint/2010/main" val="118813314"/>
              </p:ext>
            </p:extLst>
          </p:nvPr>
        </p:nvGraphicFramePr>
        <p:xfrm>
          <a:off x="1802130" y="1739413"/>
          <a:ext cx="8640960" cy="1753217"/>
        </p:xfrm>
        <a:graphic>
          <a:graphicData uri="http://schemas.openxmlformats.org/drawingml/2006/table">
            <a:tbl>
              <a:tblPr firstRow="1" bandRow="1">
                <a:tableStyleId>{93296810-A885-4BE3-A3E7-6D5BEEA58F35}</a:tableStyleId>
              </a:tblPr>
              <a:tblGrid>
                <a:gridCol w="4741990">
                  <a:extLst>
                    <a:ext uri="{9D8B030D-6E8A-4147-A177-3AD203B41FA5}">
                      <a16:colId xmlns="" xmlns:a16="http://schemas.microsoft.com/office/drawing/2014/main" val="20000"/>
                    </a:ext>
                  </a:extLst>
                </a:gridCol>
                <a:gridCol w="1580665">
                  <a:extLst>
                    <a:ext uri="{9D8B030D-6E8A-4147-A177-3AD203B41FA5}">
                      <a16:colId xmlns="" xmlns:a16="http://schemas.microsoft.com/office/drawing/2014/main" val="20001"/>
                    </a:ext>
                  </a:extLst>
                </a:gridCol>
                <a:gridCol w="1369908">
                  <a:extLst>
                    <a:ext uri="{9D8B030D-6E8A-4147-A177-3AD203B41FA5}">
                      <a16:colId xmlns="" xmlns:a16="http://schemas.microsoft.com/office/drawing/2014/main" val="20002"/>
                    </a:ext>
                  </a:extLst>
                </a:gridCol>
                <a:gridCol w="948397">
                  <a:extLst>
                    <a:ext uri="{9D8B030D-6E8A-4147-A177-3AD203B41FA5}">
                      <a16:colId xmlns="" xmlns:a16="http://schemas.microsoft.com/office/drawing/2014/main" val="20003"/>
                    </a:ext>
                  </a:extLst>
                </a:gridCol>
              </a:tblGrid>
              <a:tr h="455747">
                <a:tc rowSpan="2">
                  <a:txBody>
                    <a:bodyPr/>
                    <a:lstStyle>
                      <a:lvl1pPr marL="0" algn="l" defTabSz="914400" rtl="0" eaLnBrk="1" latinLnBrk="0" hangingPunct="1">
                        <a:defRPr sz="1800" b="1" kern="1200">
                          <a:solidFill>
                            <a:schemeClr val="dk1"/>
                          </a:solidFill>
                          <a:latin typeface="Gill Sans MT"/>
                        </a:defRPr>
                      </a:lvl1pPr>
                      <a:lvl2pPr marL="457200" algn="l" defTabSz="914400" rtl="0" eaLnBrk="1" latinLnBrk="0" hangingPunct="1">
                        <a:defRPr sz="1800" b="1" kern="1200">
                          <a:solidFill>
                            <a:schemeClr val="dk1"/>
                          </a:solidFill>
                          <a:latin typeface="Gill Sans MT"/>
                        </a:defRPr>
                      </a:lvl2pPr>
                      <a:lvl3pPr marL="914400" algn="l" defTabSz="914400" rtl="0" eaLnBrk="1" latinLnBrk="0" hangingPunct="1">
                        <a:defRPr sz="1800" b="1" kern="1200">
                          <a:solidFill>
                            <a:schemeClr val="dk1"/>
                          </a:solidFill>
                          <a:latin typeface="Gill Sans MT"/>
                        </a:defRPr>
                      </a:lvl3pPr>
                      <a:lvl4pPr marL="1371600" algn="l" defTabSz="914400" rtl="0" eaLnBrk="1" latinLnBrk="0" hangingPunct="1">
                        <a:defRPr sz="1800" b="1" kern="1200">
                          <a:solidFill>
                            <a:schemeClr val="dk1"/>
                          </a:solidFill>
                          <a:latin typeface="Gill Sans MT"/>
                        </a:defRPr>
                      </a:lvl4pPr>
                      <a:lvl5pPr marL="1828800" algn="l" defTabSz="914400" rtl="0" eaLnBrk="1" latinLnBrk="0" hangingPunct="1">
                        <a:defRPr sz="1800" b="1" kern="1200">
                          <a:solidFill>
                            <a:schemeClr val="dk1"/>
                          </a:solidFill>
                          <a:latin typeface="Gill Sans MT"/>
                        </a:defRPr>
                      </a:lvl5pPr>
                      <a:lvl6pPr marL="2286000" algn="l" defTabSz="914400" rtl="0" eaLnBrk="1" latinLnBrk="0" hangingPunct="1">
                        <a:defRPr sz="1800" b="1" kern="1200">
                          <a:solidFill>
                            <a:schemeClr val="dk1"/>
                          </a:solidFill>
                          <a:latin typeface="Gill Sans MT"/>
                        </a:defRPr>
                      </a:lvl6pPr>
                      <a:lvl7pPr marL="2743200" algn="l" defTabSz="914400" rtl="0" eaLnBrk="1" latinLnBrk="0" hangingPunct="1">
                        <a:defRPr sz="1800" b="1" kern="1200">
                          <a:solidFill>
                            <a:schemeClr val="dk1"/>
                          </a:solidFill>
                          <a:latin typeface="Gill Sans MT"/>
                        </a:defRPr>
                      </a:lvl7pPr>
                      <a:lvl8pPr marL="3200400" algn="l" defTabSz="914400" rtl="0" eaLnBrk="1" latinLnBrk="0" hangingPunct="1">
                        <a:defRPr sz="1800" b="1" kern="1200">
                          <a:solidFill>
                            <a:schemeClr val="dk1"/>
                          </a:solidFill>
                          <a:latin typeface="Gill Sans MT"/>
                        </a:defRPr>
                      </a:lvl8pPr>
                      <a:lvl9pPr marL="3657600" algn="l" defTabSz="914400" rtl="0" eaLnBrk="1" latinLnBrk="0" hangingPunct="1">
                        <a:defRPr sz="1800" b="1" kern="1200">
                          <a:solidFill>
                            <a:schemeClr val="dk1"/>
                          </a:solidFill>
                          <a:latin typeface="Gill Sans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300" dirty="0" smtClean="0">
                        <a:solidFill>
                          <a:schemeClr val="bg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300" b="1" dirty="0" smtClean="0">
                          <a:solidFill>
                            <a:schemeClr val="bg1"/>
                          </a:solidFill>
                          <a:latin typeface="+mn-lt"/>
                          <a:cs typeface="Arial"/>
                        </a:rPr>
                        <a:t>INDICADOR</a:t>
                      </a:r>
                    </a:p>
                  </a:txBody>
                  <a:tcPr anchor="ctr"/>
                </a:tc>
                <a:tc gridSpan="3">
                  <a:txBody>
                    <a:bodyPr/>
                    <a:lstStyle>
                      <a:lvl1pPr marL="0" algn="l" defTabSz="914400" rtl="0" eaLnBrk="1" latinLnBrk="0" hangingPunct="1">
                        <a:defRPr sz="1800" b="1" kern="1200">
                          <a:solidFill>
                            <a:schemeClr val="dk1"/>
                          </a:solidFill>
                          <a:latin typeface="Gill Sans MT"/>
                        </a:defRPr>
                      </a:lvl1pPr>
                      <a:lvl2pPr marL="457200" algn="l" defTabSz="914400" rtl="0" eaLnBrk="1" latinLnBrk="0" hangingPunct="1">
                        <a:defRPr sz="1800" b="1" kern="1200">
                          <a:solidFill>
                            <a:schemeClr val="dk1"/>
                          </a:solidFill>
                          <a:latin typeface="Gill Sans MT"/>
                        </a:defRPr>
                      </a:lvl2pPr>
                      <a:lvl3pPr marL="914400" algn="l" defTabSz="914400" rtl="0" eaLnBrk="1" latinLnBrk="0" hangingPunct="1">
                        <a:defRPr sz="1800" b="1" kern="1200">
                          <a:solidFill>
                            <a:schemeClr val="dk1"/>
                          </a:solidFill>
                          <a:latin typeface="Gill Sans MT"/>
                        </a:defRPr>
                      </a:lvl3pPr>
                      <a:lvl4pPr marL="1371600" algn="l" defTabSz="914400" rtl="0" eaLnBrk="1" latinLnBrk="0" hangingPunct="1">
                        <a:defRPr sz="1800" b="1" kern="1200">
                          <a:solidFill>
                            <a:schemeClr val="dk1"/>
                          </a:solidFill>
                          <a:latin typeface="Gill Sans MT"/>
                        </a:defRPr>
                      </a:lvl4pPr>
                      <a:lvl5pPr marL="1828800" algn="l" defTabSz="914400" rtl="0" eaLnBrk="1" latinLnBrk="0" hangingPunct="1">
                        <a:defRPr sz="1800" b="1" kern="1200">
                          <a:solidFill>
                            <a:schemeClr val="dk1"/>
                          </a:solidFill>
                          <a:latin typeface="Gill Sans MT"/>
                        </a:defRPr>
                      </a:lvl5pPr>
                      <a:lvl6pPr marL="2286000" algn="l" defTabSz="914400" rtl="0" eaLnBrk="1" latinLnBrk="0" hangingPunct="1">
                        <a:defRPr sz="1800" b="1" kern="1200">
                          <a:solidFill>
                            <a:schemeClr val="dk1"/>
                          </a:solidFill>
                          <a:latin typeface="Gill Sans MT"/>
                        </a:defRPr>
                      </a:lvl6pPr>
                      <a:lvl7pPr marL="2743200" algn="l" defTabSz="914400" rtl="0" eaLnBrk="1" latinLnBrk="0" hangingPunct="1">
                        <a:defRPr sz="1800" b="1" kern="1200">
                          <a:solidFill>
                            <a:schemeClr val="dk1"/>
                          </a:solidFill>
                          <a:latin typeface="Gill Sans MT"/>
                        </a:defRPr>
                      </a:lvl7pPr>
                      <a:lvl8pPr marL="3200400" algn="l" defTabSz="914400" rtl="0" eaLnBrk="1" latinLnBrk="0" hangingPunct="1">
                        <a:defRPr sz="1800" b="1" kern="1200">
                          <a:solidFill>
                            <a:schemeClr val="dk1"/>
                          </a:solidFill>
                          <a:latin typeface="Gill Sans MT"/>
                        </a:defRPr>
                      </a:lvl8pPr>
                      <a:lvl9pPr marL="3657600" algn="l" defTabSz="914400" rtl="0" eaLnBrk="1" latinLnBrk="0" hangingPunct="1">
                        <a:defRPr sz="1800" b="1" kern="1200">
                          <a:solidFill>
                            <a:schemeClr val="dk1"/>
                          </a:solidFill>
                          <a:latin typeface="Gill Sans MT"/>
                        </a:defRPr>
                      </a:lvl9pPr>
                    </a:lstStyle>
                    <a:p>
                      <a:pPr algn="ctr"/>
                      <a:r>
                        <a:rPr lang="es-CO" sz="1300" dirty="0" smtClean="0">
                          <a:solidFill>
                            <a:schemeClr val="bg1"/>
                          </a:solidFill>
                          <a:latin typeface="+mn-lt"/>
                        </a:rPr>
                        <a:t>Año 2018</a:t>
                      </a:r>
                      <a:endParaRPr lang="es-CO" sz="1300" dirty="0">
                        <a:solidFill>
                          <a:schemeClr val="bg1"/>
                        </a:solidFill>
                        <a:latin typeface="+mn-lt"/>
                        <a:cs typeface="Arial" panose="020B0604020202020204"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90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90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46265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O" sz="1000" b="1" kern="1200" baseline="0" dirty="0" smtClean="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a:r>
                        <a:rPr lang="es-CO" sz="1300" dirty="0" smtClean="0">
                          <a:latin typeface="+mn-lt"/>
                        </a:rPr>
                        <a:t>Avance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300" dirty="0" smtClean="0">
                          <a:latin typeface="+mn-lt"/>
                        </a:rPr>
                        <a:t>(Septiembre) </a:t>
                      </a:r>
                      <a:endParaRPr lang="es-CO" sz="1300" b="1" dirty="0" smtClean="0">
                        <a:solidFill>
                          <a:srgbClr val="0070C0"/>
                        </a:solidFill>
                        <a:latin typeface="+mn-lt"/>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300" dirty="0" smtClean="0">
                          <a:latin typeface="+mn-lt"/>
                        </a:rPr>
                        <a:t>Meta</a:t>
                      </a:r>
                      <a:endParaRPr lang="es-CO" sz="1300" dirty="0" smtClean="0">
                        <a:solidFill>
                          <a:schemeClr val="tx1"/>
                        </a:solidFill>
                        <a:latin typeface="+mn-lt"/>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300" dirty="0" smtClean="0">
                          <a:latin typeface="+mn-lt"/>
                        </a:rPr>
                        <a:t>% Avance  </a:t>
                      </a:r>
                      <a:endParaRPr lang="es-CO" sz="1300" dirty="0" smtClean="0">
                        <a:solidFill>
                          <a:schemeClr val="tx1"/>
                        </a:solidFill>
                        <a:latin typeface="+mn-lt"/>
                        <a:cs typeface="Arial" panose="020B0604020202020204" pitchFamily="34" charset="0"/>
                      </a:endParaRPr>
                    </a:p>
                  </a:txBody>
                  <a:tcPr anchor="ctr"/>
                </a:tc>
                <a:extLst>
                  <a:ext uri="{0D108BD9-81ED-4DB2-BD59-A6C34878D82A}">
                    <a16:rowId xmlns="" xmlns:a16="http://schemas.microsoft.com/office/drawing/2014/main" val="10001"/>
                  </a:ext>
                </a:extLst>
              </a:tr>
              <a:tr h="809790">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300" kern="1200" baseline="0" dirty="0" smtClean="0">
                          <a:latin typeface="+mn-lt"/>
                        </a:rPr>
                        <a:t>Porcentaje de cumplimiento de la meta de transferencia de los recursos recaudados por concepto de regalías y compensaciones (%) (Trimestral)</a:t>
                      </a:r>
                      <a:endParaRPr kumimoji="0" lang="es-CO" sz="1300" b="1" kern="1200" baseline="0" dirty="0" smtClean="0">
                        <a:solidFill>
                          <a:schemeClr val="tx1"/>
                        </a:solidFill>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ES" sz="1300" u="none" strike="noStrike" kern="1200" cap="none" spc="0" normalizeH="0" baseline="0" noProof="0" dirty="0" smtClean="0">
                          <a:ln>
                            <a:noFill/>
                          </a:ln>
                          <a:effectLst/>
                          <a:uLnTx/>
                          <a:uFillTx/>
                          <a:latin typeface="+mn-lt"/>
                        </a:rPr>
                        <a:t>92,96%</a:t>
                      </a:r>
                      <a:endParaRPr kumimoji="0" lang="es-ES" sz="1300" b="1" i="0" u="none" strike="noStrike" kern="1200" cap="none" spc="0" normalizeH="0" baseline="0" noProof="0" dirty="0" smtClean="0">
                        <a:ln>
                          <a:noFill/>
                        </a:ln>
                        <a:solidFill>
                          <a:schemeClr val="tx1"/>
                        </a:solidFill>
                        <a:effectLst/>
                        <a:uLnTx/>
                        <a:uFillTx/>
                        <a:latin typeface="+mn-lt"/>
                        <a:cs typeface="Arial"/>
                      </a:endParaRPr>
                    </a:p>
                  </a:txBody>
                  <a:tcPr marL="91443" marR="91443" marT="45721" marB="45721" anchor="ct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indent="0" algn="ctr" defTabSz="914400" rtl="0" eaLnBrk="1" fontAlgn="auto" latinLnBrk="0" hangingPunct="1">
                        <a:lnSpc>
                          <a:spcPct val="150000"/>
                        </a:lnSpc>
                        <a:spcBef>
                          <a:spcPts val="0"/>
                        </a:spcBef>
                        <a:spcAft>
                          <a:spcPts val="0"/>
                        </a:spcAft>
                        <a:buClrTx/>
                        <a:buSzTx/>
                        <a:buFontTx/>
                        <a:buNone/>
                        <a:tabLst/>
                        <a:defRPr/>
                      </a:pPr>
                      <a:r>
                        <a:rPr lang="es-ES" sz="1300" baseline="0" dirty="0" smtClean="0">
                          <a:latin typeface="+mn-lt"/>
                        </a:rPr>
                        <a:t>90%</a:t>
                      </a:r>
                      <a:endParaRPr lang="es-ES" sz="1300" b="1" baseline="0" dirty="0" smtClean="0">
                        <a:solidFill>
                          <a:schemeClr val="tx1"/>
                        </a:solidFill>
                        <a:latin typeface="+mn-lt"/>
                        <a:cs typeface="Arial"/>
                      </a:endParaRPr>
                    </a:p>
                  </a:txBody>
                  <a:tcPr marL="91443" marR="91443" marT="45721" marB="45721" anchor="ct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300" dirty="0" smtClean="0">
                          <a:latin typeface="+mn-lt"/>
                        </a:rPr>
                        <a:t>103,3%</a:t>
                      </a:r>
                      <a:endParaRPr lang="es-CO" sz="1300" b="0" dirty="0" smtClean="0">
                        <a:solidFill>
                          <a:schemeClr val="tx1"/>
                        </a:solidFill>
                        <a:latin typeface="+mn-lt"/>
                        <a:cs typeface="Arial" panose="020B0604020202020204" pitchFamily="34" charset="0"/>
                      </a:endParaRPr>
                    </a:p>
                  </a:txBody>
                  <a:tcPr marL="91443" marR="91443" marT="45721" marB="45721"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85213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11606" y="68095"/>
            <a:ext cx="9347200" cy="1003308"/>
          </a:xfrm>
        </p:spPr>
        <p:txBody>
          <a:bodyPr>
            <a:normAutofit fontScale="90000"/>
          </a:bodyPr>
          <a:lstStyle/>
          <a:p>
            <a:pPr algn="r"/>
            <a:r>
              <a:rPr lang="es-ES" sz="4000" b="1" dirty="0" smtClean="0">
                <a:solidFill>
                  <a:schemeClr val="bg1"/>
                </a:solidFill>
              </a:rPr>
              <a:t>Política 2: Transparencia, participación   y servicio al ciudadano </a:t>
            </a:r>
            <a:endParaRPr lang="es-ES_tradnl" sz="4000" b="1" dirty="0">
              <a:solidFill>
                <a:schemeClr val="bg1"/>
              </a:solidFill>
            </a:endParaRPr>
          </a:p>
        </p:txBody>
      </p:sp>
      <p:sp>
        <p:nvSpPr>
          <p:cNvPr id="6" name="CuadroTexto 5"/>
          <p:cNvSpPr txBox="1"/>
          <p:nvPr/>
        </p:nvSpPr>
        <p:spPr>
          <a:xfrm>
            <a:off x="5" y="6391247"/>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graphicFrame>
        <p:nvGraphicFramePr>
          <p:cNvPr id="7" name="Tabla 6"/>
          <p:cNvGraphicFramePr>
            <a:graphicFrameLocks noGrp="1"/>
          </p:cNvGraphicFramePr>
          <p:nvPr>
            <p:extLst>
              <p:ext uri="{D42A27DB-BD31-4B8C-83A1-F6EECF244321}">
                <p14:modId xmlns:p14="http://schemas.microsoft.com/office/powerpoint/2010/main" val="745703889"/>
              </p:ext>
            </p:extLst>
          </p:nvPr>
        </p:nvGraphicFramePr>
        <p:xfrm>
          <a:off x="875488" y="1290820"/>
          <a:ext cx="10525327" cy="4940930"/>
        </p:xfrm>
        <a:graphic>
          <a:graphicData uri="http://schemas.openxmlformats.org/drawingml/2006/table">
            <a:tbl>
              <a:tblPr>
                <a:tableStyleId>{E8B1032C-EA38-4F05-BA0D-38AFFFC7BED3}</a:tableStyleId>
              </a:tblPr>
              <a:tblGrid>
                <a:gridCol w="1122103">
                  <a:extLst>
                    <a:ext uri="{9D8B030D-6E8A-4147-A177-3AD203B41FA5}">
                      <a16:colId xmlns="" xmlns:a16="http://schemas.microsoft.com/office/drawing/2014/main" val="4272512064"/>
                    </a:ext>
                  </a:extLst>
                </a:gridCol>
                <a:gridCol w="1077219">
                  <a:extLst>
                    <a:ext uri="{9D8B030D-6E8A-4147-A177-3AD203B41FA5}">
                      <a16:colId xmlns="" xmlns:a16="http://schemas.microsoft.com/office/drawing/2014/main" val="1163524784"/>
                    </a:ext>
                  </a:extLst>
                </a:gridCol>
                <a:gridCol w="1481176">
                  <a:extLst>
                    <a:ext uri="{9D8B030D-6E8A-4147-A177-3AD203B41FA5}">
                      <a16:colId xmlns="" xmlns:a16="http://schemas.microsoft.com/office/drawing/2014/main" val="3943209576"/>
                    </a:ext>
                  </a:extLst>
                </a:gridCol>
                <a:gridCol w="1187381">
                  <a:extLst>
                    <a:ext uri="{9D8B030D-6E8A-4147-A177-3AD203B41FA5}">
                      <a16:colId xmlns="" xmlns:a16="http://schemas.microsoft.com/office/drawing/2014/main" val="1779553594"/>
                    </a:ext>
                  </a:extLst>
                </a:gridCol>
                <a:gridCol w="618725">
                  <a:extLst>
                    <a:ext uri="{9D8B030D-6E8A-4147-A177-3AD203B41FA5}">
                      <a16:colId xmlns="" xmlns:a16="http://schemas.microsoft.com/office/drawing/2014/main" val="2224291255"/>
                    </a:ext>
                  </a:extLst>
                </a:gridCol>
                <a:gridCol w="515603">
                  <a:extLst>
                    <a:ext uri="{9D8B030D-6E8A-4147-A177-3AD203B41FA5}">
                      <a16:colId xmlns="" xmlns:a16="http://schemas.microsoft.com/office/drawing/2014/main" val="1346746601"/>
                    </a:ext>
                  </a:extLst>
                </a:gridCol>
                <a:gridCol w="412483">
                  <a:extLst>
                    <a:ext uri="{9D8B030D-6E8A-4147-A177-3AD203B41FA5}">
                      <a16:colId xmlns="" xmlns:a16="http://schemas.microsoft.com/office/drawing/2014/main" val="1702059303"/>
                    </a:ext>
                  </a:extLst>
                </a:gridCol>
                <a:gridCol w="618725">
                  <a:extLst>
                    <a:ext uri="{9D8B030D-6E8A-4147-A177-3AD203B41FA5}">
                      <a16:colId xmlns="" xmlns:a16="http://schemas.microsoft.com/office/drawing/2014/main" val="3336012625"/>
                    </a:ext>
                  </a:extLst>
                </a:gridCol>
                <a:gridCol w="1031206">
                  <a:extLst>
                    <a:ext uri="{9D8B030D-6E8A-4147-A177-3AD203B41FA5}">
                      <a16:colId xmlns="" xmlns:a16="http://schemas.microsoft.com/office/drawing/2014/main" val="1480784324"/>
                    </a:ext>
                  </a:extLst>
                </a:gridCol>
                <a:gridCol w="2460706">
                  <a:extLst>
                    <a:ext uri="{9D8B030D-6E8A-4147-A177-3AD203B41FA5}">
                      <a16:colId xmlns="" xmlns:a16="http://schemas.microsoft.com/office/drawing/2014/main" val="819792954"/>
                    </a:ext>
                  </a:extLst>
                </a:gridCol>
              </a:tblGrid>
              <a:tr h="15729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Política </a:t>
                      </a:r>
                      <a:endParaRPr lang="es-CO" sz="1100" b="1" i="0" u="none" strike="noStrike" dirty="0">
                        <a:solidFill>
                          <a:schemeClr val="tx1"/>
                        </a:solidFill>
                        <a:effectLst/>
                        <a:latin typeface="+mn-lt"/>
                      </a:endParaRPr>
                    </a:p>
                  </a:txBody>
                  <a:tcPr marL="5951" marR="5951" marT="5951" marB="0" anchor="ct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Estrategia</a:t>
                      </a:r>
                      <a:endParaRPr lang="es-CO" sz="1100" b="1" i="0" u="none" strike="noStrike" dirty="0">
                        <a:solidFill>
                          <a:schemeClr val="tx1"/>
                        </a:solidFill>
                        <a:effectLst/>
                        <a:latin typeface="+mn-lt"/>
                      </a:endParaRPr>
                    </a:p>
                  </a:txBody>
                  <a:tcPr marL="5951" marR="5951" marT="5951" marB="0" anchor="ct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Indicador</a:t>
                      </a:r>
                      <a:endParaRPr lang="es-CO" sz="1100" b="1" i="0" u="none" strike="noStrike" dirty="0">
                        <a:solidFill>
                          <a:schemeClr val="tx1"/>
                        </a:solidFill>
                        <a:effectLst/>
                        <a:latin typeface="+mn-lt"/>
                      </a:endParaRPr>
                    </a:p>
                  </a:txBody>
                  <a:tcPr marL="5951" marR="5951" marT="5951" marB="0" anchor="ct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Frecuencia </a:t>
                      </a:r>
                      <a:endParaRPr lang="es-CO" sz="1100" b="1" i="0" u="none" strike="noStrike" dirty="0">
                        <a:solidFill>
                          <a:schemeClr val="tx1"/>
                        </a:solidFill>
                        <a:effectLst/>
                        <a:latin typeface="+mn-lt"/>
                      </a:endParaRPr>
                    </a:p>
                  </a:txBody>
                  <a:tcPr marL="5951" marR="5951" marT="5951" marB="0" anchor="ctr"/>
                </a:tc>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Metas Anuales</a:t>
                      </a:r>
                      <a:endParaRPr lang="es-CO" sz="1100" b="1" i="0" u="none" strike="noStrike" dirty="0">
                        <a:solidFill>
                          <a:schemeClr val="tx1"/>
                        </a:solidFill>
                        <a:effectLst/>
                        <a:latin typeface="+mn-lt"/>
                      </a:endParaRPr>
                    </a:p>
                  </a:txBody>
                  <a:tcPr marL="5951" marR="5951" marT="5951" marB="0" anchor="ct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Metas Cuatrienio</a:t>
                      </a:r>
                      <a:endParaRPr lang="es-CO" sz="1100" b="1" i="0" u="none" strike="noStrike" dirty="0">
                        <a:solidFill>
                          <a:schemeClr val="tx1"/>
                        </a:solidFill>
                        <a:effectLst/>
                        <a:latin typeface="+mn-lt"/>
                      </a:endParaRPr>
                    </a:p>
                  </a:txBody>
                  <a:tcPr marL="5951" marR="5951" marT="5951" marB="0" anchor="ct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Observaciones</a:t>
                      </a:r>
                      <a:endParaRPr lang="es-CO" sz="1100" b="1" i="0" u="none" strike="noStrike" dirty="0">
                        <a:solidFill>
                          <a:schemeClr val="tx1"/>
                        </a:solidFill>
                        <a:effectLst/>
                        <a:latin typeface="+mn-lt"/>
                      </a:endParaRPr>
                    </a:p>
                  </a:txBody>
                  <a:tcPr marL="5951" marR="5951" marT="5951" marB="0" anchor="ctr"/>
                </a:tc>
                <a:extLst>
                  <a:ext uri="{0D108BD9-81ED-4DB2-BD59-A6C34878D82A}">
                    <a16:rowId xmlns="" xmlns:a16="http://schemas.microsoft.com/office/drawing/2014/main" val="1884388299"/>
                  </a:ext>
                </a:extLst>
              </a:tr>
              <a:tr h="14549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2015</a:t>
                      </a:r>
                      <a:endParaRPr lang="es-CO" sz="1100" b="1" i="0" u="none" strike="noStrike" dirty="0">
                        <a:solidFill>
                          <a:schemeClr val="tx1"/>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2016</a:t>
                      </a:r>
                      <a:endParaRPr lang="es-CO" sz="1100" b="1" i="0" u="none" strike="noStrike" dirty="0">
                        <a:solidFill>
                          <a:schemeClr val="tx1"/>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2017</a:t>
                      </a:r>
                      <a:endParaRPr lang="es-CO" sz="1100" b="1" i="0" u="none" strike="noStrike" dirty="0">
                        <a:solidFill>
                          <a:schemeClr val="tx1"/>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2018</a:t>
                      </a:r>
                      <a:endParaRPr lang="es-CO" sz="1100" b="1" i="0" u="none" strike="noStrike" dirty="0">
                        <a:solidFill>
                          <a:schemeClr val="tx1"/>
                        </a:solidFill>
                        <a:effectLst/>
                        <a:latin typeface="+mn-lt"/>
                      </a:endParaRPr>
                    </a:p>
                  </a:txBody>
                  <a:tcPr marL="5951" marR="5951" marT="5951" marB="0" anchor="ctr"/>
                </a:tc>
                <a:tc vMerge="1">
                  <a:txBody>
                    <a:bodyPr/>
                    <a:lstStyle/>
                    <a:p>
                      <a:endParaRPr lang="es-CO"/>
                    </a:p>
                  </a:txBody>
                  <a:tcPr/>
                </a:tc>
                <a:tc vMerge="1">
                  <a:txBody>
                    <a:bodyPr/>
                    <a:lstStyle/>
                    <a:p>
                      <a:endParaRPr lang="es-CO"/>
                    </a:p>
                  </a:txBody>
                  <a:tcPr/>
                </a:tc>
                <a:extLst>
                  <a:ext uri="{0D108BD9-81ED-4DB2-BD59-A6C34878D82A}">
                    <a16:rowId xmlns="" xmlns:a16="http://schemas.microsoft.com/office/drawing/2014/main" val="1806751278"/>
                  </a:ext>
                </a:extLst>
              </a:tr>
              <a:tr h="1275429">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ES" sz="1100" u="none" strike="noStrike" dirty="0">
                          <a:effectLst/>
                        </a:rPr>
                        <a:t>Transparencia, Participación y Servicio al Ciudadano</a:t>
                      </a:r>
                      <a:endParaRPr lang="es-ES" sz="1100" b="0" i="0" u="none" strike="noStrike" dirty="0">
                        <a:solidFill>
                          <a:srgbClr val="262626"/>
                        </a:solidFill>
                        <a:effectLst/>
                        <a:latin typeface="+mn-lt"/>
                      </a:endParaRPr>
                    </a:p>
                  </a:txBody>
                  <a:tcPr marL="5951" marR="5951" marT="5951" marB="0" anchor="ct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ES" sz="1100" u="none" strike="noStrike" dirty="0">
                          <a:effectLst/>
                        </a:rPr>
                        <a:t>Lucha contra la corrupción, transparencia y rendición de cuentas</a:t>
                      </a:r>
                      <a:endParaRPr lang="es-ES"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s-CO" sz="1100" u="none" strike="noStrike" dirty="0">
                          <a:effectLst/>
                        </a:rPr>
                        <a:t>Estrategia de rendición de cuentas anual con actividades, seguimiento e informe de resultados</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Trimestral</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4</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4</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4</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4</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smtClean="0">
                          <a:effectLst/>
                        </a:rPr>
                        <a:t>16</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s-ES" sz="1100" u="none" strike="noStrike" dirty="0">
                          <a:effectLst/>
                        </a:rPr>
                        <a:t>La Estrategia de Rendición de Cuentas que debe realizarse anualmente, acoge las directrices del PND 2014 - 2018, la Ley Estatutaria Ley 1758 de 2015 capitulo Rendición de Cuentas y la estrategia para la construcción del Plan Anticorrupción y de Atención al Ciudadano.</a:t>
                      </a:r>
                      <a:endParaRPr lang="es-ES" sz="1100" b="0" i="0" u="none" strike="noStrike" dirty="0">
                        <a:solidFill>
                          <a:srgbClr val="262626"/>
                        </a:solidFill>
                        <a:effectLst/>
                        <a:latin typeface="+mn-lt"/>
                      </a:endParaRPr>
                    </a:p>
                  </a:txBody>
                  <a:tcPr marL="5951" marR="5951" marT="5951" marB="0" anchor="ctr"/>
                </a:tc>
                <a:extLst>
                  <a:ext uri="{0D108BD9-81ED-4DB2-BD59-A6C34878D82A}">
                    <a16:rowId xmlns="" xmlns:a16="http://schemas.microsoft.com/office/drawing/2014/main" val="1395452008"/>
                  </a:ext>
                </a:extLst>
              </a:tr>
              <a:tr h="1275429">
                <a:tc vMerge="1">
                  <a:txBody>
                    <a:bodyPr/>
                    <a:lstStyle/>
                    <a:p>
                      <a:endParaRPr lang="es-CO"/>
                    </a:p>
                  </a:txBody>
                  <a:tcPr/>
                </a:tc>
                <a:tc vMerge="1">
                  <a:txBody>
                    <a:bodyPr/>
                    <a:lstStyle/>
                    <a:p>
                      <a:endParaRPr lang="es-CO"/>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s-ES" sz="1100" u="none" strike="noStrike" dirty="0">
                          <a:effectLst/>
                        </a:rPr>
                        <a:t>Plan Anticorrupción y de Atención al Ciudadano con tres seguimientos trimestrales</a:t>
                      </a:r>
                      <a:endParaRPr lang="es-ES"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Trimestral</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0</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4</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4</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4</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smtClean="0">
                          <a:effectLst/>
                        </a:rPr>
                        <a:t>12</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s-ES" sz="1100" u="none" strike="noStrike" dirty="0">
                          <a:effectLst/>
                        </a:rPr>
                        <a:t>Se estimaron de acuerdo con las posibilidades de ejecución de las entidades del sector y conforme a viabilizar acciones intrasectoriales que aporten al cumplimiento del Furag, Gobierno en Línea y el PND 2014 - 2018 Buen Gobierno, Ley de Transparencia y normas de austeridad.</a:t>
                      </a:r>
                      <a:endParaRPr lang="es-ES" sz="1100" b="0" i="0" u="none" strike="noStrike" dirty="0">
                        <a:solidFill>
                          <a:srgbClr val="262626"/>
                        </a:solidFill>
                        <a:effectLst/>
                        <a:latin typeface="+mn-lt"/>
                      </a:endParaRPr>
                    </a:p>
                  </a:txBody>
                  <a:tcPr marL="5951" marR="5951" marT="5951" marB="0" anchor="ctr"/>
                </a:tc>
                <a:extLst>
                  <a:ext uri="{0D108BD9-81ED-4DB2-BD59-A6C34878D82A}">
                    <a16:rowId xmlns="" xmlns:a16="http://schemas.microsoft.com/office/drawing/2014/main" val="3366822681"/>
                  </a:ext>
                </a:extLst>
              </a:tr>
              <a:tr h="1148437">
                <a:tc vMerge="1">
                  <a:txBody>
                    <a:bodyPr/>
                    <a:lstStyle/>
                    <a:p>
                      <a:endParaRPr lang="es-CO"/>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Modernización del Estado</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s-ES" sz="1100" u="none" strike="noStrike" dirty="0">
                          <a:effectLst/>
                        </a:rPr>
                        <a:t>Encuestas de calidad del servicio diseñadas, aplicadas y analizadas</a:t>
                      </a:r>
                      <a:endParaRPr lang="es-ES"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Trimestral</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0</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1</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1</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1</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smtClean="0">
                          <a:effectLst/>
                        </a:rPr>
                        <a:t>3</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s-ES" sz="1100" u="none" strike="noStrike" dirty="0">
                          <a:effectLst/>
                        </a:rPr>
                        <a:t>La encuesta de calidad en el servicio por entidad debe permitir establecer una línea base en el primer año de medición y el avance acumulado al final del cuatrienio por lo que se requiere formular acciones de mejoramiento anual.</a:t>
                      </a:r>
                      <a:endParaRPr lang="es-ES" sz="1100" b="0" i="0" u="none" strike="noStrike" dirty="0">
                        <a:solidFill>
                          <a:srgbClr val="262626"/>
                        </a:solidFill>
                        <a:effectLst/>
                        <a:latin typeface="+mn-lt"/>
                      </a:endParaRPr>
                    </a:p>
                  </a:txBody>
                  <a:tcPr marL="5951" marR="5951" marT="5951" marB="0" anchor="ctr"/>
                </a:tc>
                <a:extLst>
                  <a:ext uri="{0D108BD9-81ED-4DB2-BD59-A6C34878D82A}">
                    <a16:rowId xmlns="" xmlns:a16="http://schemas.microsoft.com/office/drawing/2014/main" val="3468016474"/>
                  </a:ext>
                </a:extLst>
              </a:tr>
              <a:tr h="894453">
                <a:tc vMerge="1">
                  <a:txBody>
                    <a:bodyPr/>
                    <a:lstStyle/>
                    <a:p>
                      <a:endParaRPr lang="es-CO"/>
                    </a:p>
                  </a:txBody>
                  <a:tcPr/>
                </a:tc>
                <a:tc vMerge="1">
                  <a:txBody>
                    <a:bodyPr/>
                    <a:lstStyle/>
                    <a:p>
                      <a:endParaRPr lang="es-CO"/>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s-ES" sz="1100" u="none" strike="noStrike" dirty="0">
                          <a:effectLst/>
                        </a:rPr>
                        <a:t>Actividades de fortalecimiento de cultura del servicio en los funcionarios</a:t>
                      </a:r>
                      <a:endParaRPr lang="es-ES"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Trimestral</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0</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1</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1</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a:effectLst/>
                        </a:rPr>
                        <a:t>1</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s-CO" sz="1100" u="none" strike="noStrike" dirty="0" smtClean="0">
                          <a:effectLst/>
                        </a:rPr>
                        <a:t>3</a:t>
                      </a:r>
                      <a:endParaRPr lang="es-CO" sz="1100" b="0" i="0" u="none" strike="noStrike" dirty="0">
                        <a:solidFill>
                          <a:srgbClr val="262626"/>
                        </a:solidFill>
                        <a:effectLst/>
                        <a:latin typeface="+mn-lt"/>
                      </a:endParaRPr>
                    </a:p>
                  </a:txBody>
                  <a:tcPr marL="5951" marR="5951" marT="5951"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s-ES" sz="1100" u="none" strike="noStrike" dirty="0">
                          <a:effectLst/>
                        </a:rPr>
                        <a:t>Cada actividad anual sectorial aporta a la consolidación del modelo de servicio civil moderno y se acoge a la Política Nacional de Eficiencia Administrativa al Servicio del Ciudadano.</a:t>
                      </a:r>
                      <a:endParaRPr lang="es-ES" sz="1100" b="0" i="0" u="none" strike="noStrike" dirty="0">
                        <a:solidFill>
                          <a:srgbClr val="262626"/>
                        </a:solidFill>
                        <a:effectLst/>
                        <a:latin typeface="+mn-lt"/>
                      </a:endParaRPr>
                    </a:p>
                  </a:txBody>
                  <a:tcPr marL="5951" marR="5951" marT="5951" marB="0" anchor="ctr"/>
                </a:tc>
                <a:extLst>
                  <a:ext uri="{0D108BD9-81ED-4DB2-BD59-A6C34878D82A}">
                    <a16:rowId xmlns="" xmlns:a16="http://schemas.microsoft.com/office/drawing/2014/main" val="2356073097"/>
                  </a:ext>
                </a:extLst>
              </a:tr>
            </a:tbl>
          </a:graphicData>
        </a:graphic>
      </p:graphicFrame>
    </p:spTree>
    <p:extLst>
      <p:ext uri="{BB962C8B-B14F-4D97-AF65-F5344CB8AC3E}">
        <p14:creationId xmlns:p14="http://schemas.microsoft.com/office/powerpoint/2010/main" val="16414564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11606" y="68095"/>
            <a:ext cx="9347200" cy="1003308"/>
          </a:xfrm>
        </p:spPr>
        <p:txBody>
          <a:bodyPr>
            <a:normAutofit fontScale="90000"/>
          </a:bodyPr>
          <a:lstStyle/>
          <a:p>
            <a:pPr algn="r"/>
            <a:r>
              <a:rPr lang="es-ES" sz="4000" b="1" dirty="0" smtClean="0">
                <a:solidFill>
                  <a:schemeClr val="bg1"/>
                </a:solidFill>
              </a:rPr>
              <a:t>Política 2: Transparencia, participación   y servicio al ciudadano </a:t>
            </a:r>
            <a:endParaRPr lang="es-ES_tradnl" sz="4000" b="1" dirty="0">
              <a:solidFill>
                <a:schemeClr val="bg1"/>
              </a:solidFill>
            </a:endParaRPr>
          </a:p>
        </p:txBody>
      </p:sp>
      <p:sp>
        <p:nvSpPr>
          <p:cNvPr id="6" name="CuadroTexto 5"/>
          <p:cNvSpPr txBox="1"/>
          <p:nvPr/>
        </p:nvSpPr>
        <p:spPr>
          <a:xfrm>
            <a:off x="5" y="6391247"/>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sp>
        <p:nvSpPr>
          <p:cNvPr id="5" name="1 Título"/>
          <p:cNvSpPr txBox="1">
            <a:spLocks/>
          </p:cNvSpPr>
          <p:nvPr/>
        </p:nvSpPr>
        <p:spPr bwMode="auto">
          <a:xfrm>
            <a:off x="684571" y="1437127"/>
            <a:ext cx="8208912" cy="38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6"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11"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17"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23"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s-ES" sz="2000" b="1" dirty="0" smtClean="0">
                <a:solidFill>
                  <a:srgbClr val="92D050"/>
                </a:solidFill>
                <a:latin typeface="Calibri   "/>
              </a:rPr>
              <a:t>1. Estrategia de Rendición de Cuentas</a:t>
            </a:r>
            <a:endParaRPr lang="es-ES" sz="2000" b="1" dirty="0">
              <a:solidFill>
                <a:srgbClr val="92D050"/>
              </a:solidFill>
              <a:latin typeface="Calibri   "/>
            </a:endParaRPr>
          </a:p>
        </p:txBody>
      </p:sp>
      <p:graphicFrame>
        <p:nvGraphicFramePr>
          <p:cNvPr id="8" name="Tabla 7"/>
          <p:cNvGraphicFramePr>
            <a:graphicFrameLocks noGrp="1"/>
          </p:cNvGraphicFramePr>
          <p:nvPr>
            <p:extLst>
              <p:ext uri="{D42A27DB-BD31-4B8C-83A1-F6EECF244321}">
                <p14:modId xmlns:p14="http://schemas.microsoft.com/office/powerpoint/2010/main" val="544208737"/>
              </p:ext>
            </p:extLst>
          </p:nvPr>
        </p:nvGraphicFramePr>
        <p:xfrm>
          <a:off x="1887782" y="2040572"/>
          <a:ext cx="8511086" cy="1481905"/>
        </p:xfrm>
        <a:graphic>
          <a:graphicData uri="http://schemas.openxmlformats.org/drawingml/2006/table">
            <a:tbl>
              <a:tblPr firstRow="1" bandRow="1">
                <a:tableStyleId>{93296810-A885-4BE3-A3E7-6D5BEEA58F35}</a:tableStyleId>
              </a:tblPr>
              <a:tblGrid>
                <a:gridCol w="1800200">
                  <a:extLst>
                    <a:ext uri="{9D8B030D-6E8A-4147-A177-3AD203B41FA5}">
                      <a16:colId xmlns="" xmlns:a16="http://schemas.microsoft.com/office/drawing/2014/main" val="20000"/>
                    </a:ext>
                  </a:extLst>
                </a:gridCol>
                <a:gridCol w="720080">
                  <a:extLst>
                    <a:ext uri="{9D8B030D-6E8A-4147-A177-3AD203B41FA5}">
                      <a16:colId xmlns="" xmlns:a16="http://schemas.microsoft.com/office/drawing/2014/main" val="20001"/>
                    </a:ext>
                  </a:extLst>
                </a:gridCol>
                <a:gridCol w="884932">
                  <a:extLst>
                    <a:ext uri="{9D8B030D-6E8A-4147-A177-3AD203B41FA5}">
                      <a16:colId xmlns="" xmlns:a16="http://schemas.microsoft.com/office/drawing/2014/main" val="20002"/>
                    </a:ext>
                  </a:extLst>
                </a:gridCol>
                <a:gridCol w="706816">
                  <a:extLst>
                    <a:ext uri="{9D8B030D-6E8A-4147-A177-3AD203B41FA5}">
                      <a16:colId xmlns="" xmlns:a16="http://schemas.microsoft.com/office/drawing/2014/main" val="20003"/>
                    </a:ext>
                  </a:extLst>
                </a:gridCol>
                <a:gridCol w="706816">
                  <a:extLst>
                    <a:ext uri="{9D8B030D-6E8A-4147-A177-3AD203B41FA5}">
                      <a16:colId xmlns="" xmlns:a16="http://schemas.microsoft.com/office/drawing/2014/main" val="20004"/>
                    </a:ext>
                  </a:extLst>
                </a:gridCol>
                <a:gridCol w="706816">
                  <a:extLst>
                    <a:ext uri="{9D8B030D-6E8A-4147-A177-3AD203B41FA5}">
                      <a16:colId xmlns="" xmlns:a16="http://schemas.microsoft.com/office/drawing/2014/main" val="20005"/>
                    </a:ext>
                  </a:extLst>
                </a:gridCol>
                <a:gridCol w="706816">
                  <a:extLst>
                    <a:ext uri="{9D8B030D-6E8A-4147-A177-3AD203B41FA5}">
                      <a16:colId xmlns="" xmlns:a16="http://schemas.microsoft.com/office/drawing/2014/main" val="20006"/>
                    </a:ext>
                  </a:extLst>
                </a:gridCol>
                <a:gridCol w="706816">
                  <a:extLst>
                    <a:ext uri="{9D8B030D-6E8A-4147-A177-3AD203B41FA5}">
                      <a16:colId xmlns="" xmlns:a16="http://schemas.microsoft.com/office/drawing/2014/main" val="20007"/>
                    </a:ext>
                  </a:extLst>
                </a:gridCol>
                <a:gridCol w="706816">
                  <a:extLst>
                    <a:ext uri="{9D8B030D-6E8A-4147-A177-3AD203B41FA5}">
                      <a16:colId xmlns="" xmlns:a16="http://schemas.microsoft.com/office/drawing/2014/main" val="20008"/>
                    </a:ext>
                  </a:extLst>
                </a:gridCol>
                <a:gridCol w="864978">
                  <a:extLst>
                    <a:ext uri="{9D8B030D-6E8A-4147-A177-3AD203B41FA5}">
                      <a16:colId xmlns="" xmlns:a16="http://schemas.microsoft.com/office/drawing/2014/main" val="20009"/>
                    </a:ext>
                  </a:extLst>
                </a:gridCol>
              </a:tblGrid>
              <a:tr h="370840">
                <a:tc rowSpan="2">
                  <a:txBody>
                    <a:bodyPr/>
                    <a:lstStyle/>
                    <a:p>
                      <a:pPr algn="ctr" rtl="0" fontAlgn="ctr"/>
                      <a:r>
                        <a:rPr lang="es-CO" sz="1100" u="none" strike="noStrike" dirty="0">
                          <a:effectLst/>
                        </a:rPr>
                        <a:t>Indicador</a:t>
                      </a:r>
                      <a:endParaRPr lang="es-CO" sz="1100" b="1" i="0" u="none" strike="noStrike" dirty="0">
                        <a:solidFill>
                          <a:schemeClr val="bg1"/>
                        </a:solidFill>
                        <a:effectLst/>
                        <a:latin typeface="+mn-lt"/>
                      </a:endParaRPr>
                    </a:p>
                  </a:txBody>
                  <a:tcPr marL="8705" marR="8705" marT="8705" marB="0" anchor="ctr"/>
                </a:tc>
                <a:tc rowSpan="2">
                  <a:txBody>
                    <a:bodyPr/>
                    <a:lstStyle/>
                    <a:p>
                      <a:pPr algn="ctr" rtl="0" fontAlgn="ctr"/>
                      <a:r>
                        <a:rPr lang="es-CO" sz="1100" u="none" strike="noStrike" dirty="0">
                          <a:effectLst/>
                        </a:rPr>
                        <a:t>Meta año </a:t>
                      </a:r>
                      <a:r>
                        <a:rPr lang="es-CO" sz="1100" u="none" strike="noStrike" dirty="0" smtClean="0">
                          <a:effectLst/>
                        </a:rPr>
                        <a:t>2018</a:t>
                      </a:r>
                      <a:endParaRPr lang="es-CO" sz="1100" b="1" i="0" u="none" strike="noStrike" dirty="0">
                        <a:solidFill>
                          <a:schemeClr val="bg1"/>
                        </a:solidFill>
                        <a:effectLst/>
                        <a:latin typeface="Calibri"/>
                      </a:endParaRPr>
                    </a:p>
                  </a:txBody>
                  <a:tcPr marL="8705" marR="8705" marT="8705" marB="0" anchor="ctr"/>
                </a:tc>
                <a:tc gridSpan="8">
                  <a:txBody>
                    <a:bodyPr/>
                    <a:lstStyle/>
                    <a:p>
                      <a:pPr algn="ctr" rtl="0" fontAlgn="ctr"/>
                      <a:r>
                        <a:rPr lang="es-CO" sz="1400" u="none" strike="noStrike" dirty="0">
                          <a:effectLst/>
                        </a:rPr>
                        <a:t>Avances por Entidad Trimestre Acumulado</a:t>
                      </a:r>
                      <a:endParaRPr lang="es-CO" sz="1400" b="1" i="0" u="none" strike="noStrike" dirty="0">
                        <a:solidFill>
                          <a:schemeClr val="bg1"/>
                        </a:solidFill>
                        <a:effectLst/>
                        <a:latin typeface="Calibri"/>
                      </a:endParaRPr>
                    </a:p>
                  </a:txBody>
                  <a:tcPr marL="8705" marR="8705" marT="8705"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0000"/>
                  </a:ext>
                </a:extLst>
              </a:tr>
              <a:tr h="370840">
                <a:tc vMerge="1">
                  <a:txBody>
                    <a:bodyPr/>
                    <a:lstStyle/>
                    <a:p>
                      <a:endParaRPr lang="es-CO"/>
                    </a:p>
                  </a:txBody>
                  <a:tcPr/>
                </a:tc>
                <a:tc vMerge="1">
                  <a:txBody>
                    <a:bodyPr/>
                    <a:lstStyle/>
                    <a:p>
                      <a:endParaRPr lang="es-CO"/>
                    </a:p>
                  </a:txBody>
                  <a:tcPr/>
                </a:tc>
                <a:tc>
                  <a:txBody>
                    <a:bodyPr/>
                    <a:lstStyle/>
                    <a:p>
                      <a:pPr algn="ctr" rtl="0" fontAlgn="ctr"/>
                      <a:r>
                        <a:rPr lang="es-CO" sz="1100" u="none" strike="noStrike" dirty="0">
                          <a:effectLst/>
                        </a:rPr>
                        <a:t>ANH</a:t>
                      </a:r>
                      <a:endParaRPr lang="es-CO" sz="1100" b="1" i="0" u="none" strike="noStrike" dirty="0">
                        <a:solidFill>
                          <a:srgbClr val="262626"/>
                        </a:solidFill>
                        <a:effectLst/>
                        <a:latin typeface="Calibri"/>
                      </a:endParaRPr>
                    </a:p>
                  </a:txBody>
                  <a:tcPr marL="8705" marR="8705" marT="8705" marB="0" anchor="ctr"/>
                </a:tc>
                <a:tc>
                  <a:txBody>
                    <a:bodyPr/>
                    <a:lstStyle/>
                    <a:p>
                      <a:pPr algn="ctr" rtl="0" fontAlgn="ctr"/>
                      <a:r>
                        <a:rPr lang="es-CO" sz="1100" u="none" strike="noStrike" dirty="0">
                          <a:effectLst/>
                        </a:rPr>
                        <a:t>ANM</a:t>
                      </a:r>
                      <a:endParaRPr lang="es-CO" sz="1100" b="1" i="0" u="none" strike="noStrike" dirty="0">
                        <a:solidFill>
                          <a:srgbClr val="00B050"/>
                        </a:solidFill>
                        <a:effectLst/>
                        <a:latin typeface="Calibri"/>
                      </a:endParaRPr>
                    </a:p>
                  </a:txBody>
                  <a:tcPr marL="8705" marR="8705" marT="8705" marB="0" anchor="ctr"/>
                </a:tc>
                <a:tc>
                  <a:txBody>
                    <a:bodyPr/>
                    <a:lstStyle/>
                    <a:p>
                      <a:pPr algn="ctr" rtl="0" fontAlgn="ctr"/>
                      <a:r>
                        <a:rPr lang="es-CO" sz="1100" u="none" strike="noStrike" dirty="0">
                          <a:effectLst/>
                        </a:rPr>
                        <a:t>CREG</a:t>
                      </a:r>
                      <a:endParaRPr lang="es-CO" sz="1100" b="1" i="0" u="none" strike="noStrike" dirty="0">
                        <a:solidFill>
                          <a:schemeClr val="tx1"/>
                        </a:solidFill>
                        <a:effectLst/>
                        <a:latin typeface="Calibri"/>
                      </a:endParaRPr>
                    </a:p>
                  </a:txBody>
                  <a:tcPr marL="8705" marR="8705" marT="8705" marB="0" anchor="ctr"/>
                </a:tc>
                <a:tc>
                  <a:txBody>
                    <a:bodyPr/>
                    <a:lstStyle/>
                    <a:p>
                      <a:pPr algn="ctr" rtl="0" fontAlgn="ctr"/>
                      <a:r>
                        <a:rPr lang="es-CO" sz="1100" u="none" strike="noStrike" dirty="0">
                          <a:effectLst/>
                        </a:rPr>
                        <a:t>IPSE</a:t>
                      </a:r>
                      <a:endParaRPr lang="es-CO" sz="1100" b="1" i="0" u="none" strike="noStrike" dirty="0">
                        <a:solidFill>
                          <a:schemeClr val="tx1"/>
                        </a:solidFill>
                        <a:effectLst/>
                        <a:latin typeface="Calibri"/>
                      </a:endParaRPr>
                    </a:p>
                  </a:txBody>
                  <a:tcPr marL="8705" marR="8705" marT="8705" marB="0" anchor="ctr"/>
                </a:tc>
                <a:tc>
                  <a:txBody>
                    <a:bodyPr/>
                    <a:lstStyle/>
                    <a:p>
                      <a:pPr algn="ctr" rtl="0" fontAlgn="ctr"/>
                      <a:r>
                        <a:rPr lang="es-CO" sz="1100" u="none" strike="noStrike" dirty="0">
                          <a:effectLst/>
                        </a:rPr>
                        <a:t>SGC</a:t>
                      </a:r>
                      <a:endParaRPr lang="es-CO" sz="1100" b="1" i="0" u="none" strike="noStrike" dirty="0">
                        <a:solidFill>
                          <a:schemeClr val="tx1"/>
                        </a:solidFill>
                        <a:effectLst/>
                        <a:latin typeface="Calibri"/>
                      </a:endParaRPr>
                    </a:p>
                  </a:txBody>
                  <a:tcPr marL="8705" marR="8705" marT="8705" marB="0" anchor="ctr"/>
                </a:tc>
                <a:tc>
                  <a:txBody>
                    <a:bodyPr/>
                    <a:lstStyle/>
                    <a:p>
                      <a:pPr algn="ctr" rtl="0" fontAlgn="ctr"/>
                      <a:r>
                        <a:rPr lang="es-CO" sz="1100" u="none" strike="noStrike" dirty="0">
                          <a:effectLst/>
                        </a:rPr>
                        <a:t>UPME</a:t>
                      </a:r>
                      <a:endParaRPr lang="es-CO" sz="1100" b="1" i="0" u="none" strike="noStrike" dirty="0">
                        <a:solidFill>
                          <a:schemeClr val="tx1"/>
                        </a:solidFill>
                        <a:effectLst/>
                        <a:latin typeface="Calibri"/>
                      </a:endParaRPr>
                    </a:p>
                  </a:txBody>
                  <a:tcPr marL="8705" marR="8705" marT="8705" marB="0" anchor="ctr"/>
                </a:tc>
                <a:tc>
                  <a:txBody>
                    <a:bodyPr/>
                    <a:lstStyle/>
                    <a:p>
                      <a:pPr algn="ctr" rtl="0" fontAlgn="ctr"/>
                      <a:r>
                        <a:rPr lang="es-CO" sz="1100" u="none" strike="noStrike" dirty="0">
                          <a:effectLst/>
                        </a:rPr>
                        <a:t>MinMinas</a:t>
                      </a:r>
                      <a:endParaRPr lang="es-CO" sz="1100" b="1" i="0" u="none" strike="noStrike" dirty="0">
                        <a:solidFill>
                          <a:schemeClr val="tx1"/>
                        </a:solidFill>
                        <a:effectLst/>
                        <a:latin typeface="Calibri"/>
                      </a:endParaRPr>
                    </a:p>
                  </a:txBody>
                  <a:tcPr marL="8705" marR="8705" marT="8705" marB="0" anchor="ctr"/>
                </a:tc>
                <a:tc>
                  <a:txBody>
                    <a:bodyPr/>
                    <a:lstStyle/>
                    <a:p>
                      <a:pPr algn="ctr" rtl="0" fontAlgn="ctr"/>
                      <a:r>
                        <a:rPr lang="es-CO" sz="1100" u="none" strike="noStrike" dirty="0">
                          <a:effectLst/>
                        </a:rPr>
                        <a:t>Promedio Sector</a:t>
                      </a:r>
                      <a:endParaRPr lang="es-CO" sz="1100" b="1" i="0" u="none" strike="noStrike" dirty="0">
                        <a:solidFill>
                          <a:schemeClr val="tx1"/>
                        </a:solidFill>
                        <a:effectLst/>
                        <a:latin typeface="Calibri"/>
                      </a:endParaRPr>
                    </a:p>
                  </a:txBody>
                  <a:tcPr marL="8705" marR="8705" marT="8705" marB="0" anchor="ctr"/>
                </a:tc>
                <a:extLst>
                  <a:ext uri="{0D108BD9-81ED-4DB2-BD59-A6C34878D82A}">
                    <a16:rowId xmlns="" xmlns:a16="http://schemas.microsoft.com/office/drawing/2014/main" val="10001"/>
                  </a:ext>
                </a:extLst>
              </a:tr>
              <a:tr h="37084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u="none" strike="noStrike" dirty="0" smtClean="0">
                          <a:effectLst/>
                        </a:rPr>
                        <a:t>Estrategia de rendición de cuentas anual con actividades, seguimiento e informe de resultados</a:t>
                      </a:r>
                      <a:endParaRPr lang="es-CO" sz="1200" b="0" i="0" u="none" strike="noStrike" dirty="0" smtClean="0">
                        <a:solidFill>
                          <a:srgbClr val="262626"/>
                        </a:solidFill>
                        <a:effectLst/>
                        <a:latin typeface="Calibri" panose="020F0502020204030204" pitchFamily="34" charset="0"/>
                      </a:endParaRPr>
                    </a:p>
                  </a:txBody>
                  <a:tcPr marL="8705" marR="8705" marT="8705" marB="0" anchor="ctr"/>
                </a:tc>
                <a:tc>
                  <a:txBody>
                    <a:bodyPr/>
                    <a:lstStyle/>
                    <a:p>
                      <a:pPr algn="ctr" rtl="0" fontAlgn="ctr"/>
                      <a:r>
                        <a:rPr lang="es-CO" sz="1600" u="none" strike="noStrike" dirty="0" smtClean="0">
                          <a:effectLst/>
                        </a:rPr>
                        <a:t>4</a:t>
                      </a:r>
                      <a:endParaRPr lang="es-CO" sz="1600" b="0" i="0" u="none" strike="noStrike" dirty="0">
                        <a:solidFill>
                          <a:schemeClr val="tx1"/>
                        </a:solidFill>
                        <a:effectLst/>
                        <a:latin typeface="Calibri"/>
                      </a:endParaRPr>
                    </a:p>
                  </a:txBody>
                  <a:tcPr marL="8705" marR="8705" marT="8705" marB="0" anchor="ctr"/>
                </a:tc>
                <a:tc>
                  <a:txBody>
                    <a:bodyPr/>
                    <a:lstStyle/>
                    <a:p>
                      <a:pPr algn="ctr" rtl="0" fontAlgn="ctr"/>
                      <a:r>
                        <a:rPr lang="es-CO" sz="1600" u="none" strike="noStrike" dirty="0" smtClean="0">
                          <a:effectLst/>
                        </a:rPr>
                        <a:t>3</a:t>
                      </a:r>
                      <a:endParaRPr lang="es-CO" sz="1600" b="0" i="0" u="none" strike="noStrike" dirty="0">
                        <a:solidFill>
                          <a:schemeClr val="tx1"/>
                        </a:solidFill>
                        <a:effectLst/>
                        <a:latin typeface="Calibri"/>
                      </a:endParaRPr>
                    </a:p>
                  </a:txBody>
                  <a:tcPr marL="8705" marR="8705" marT="8705" marB="0" anchor="ctr"/>
                </a:tc>
                <a:tc>
                  <a:txBody>
                    <a:bodyPr/>
                    <a:lstStyle/>
                    <a:p>
                      <a:pPr algn="ctr" rtl="0" fontAlgn="ctr"/>
                      <a:r>
                        <a:rPr lang="es-CO" sz="1600" u="none" strike="noStrike" dirty="0" smtClean="0">
                          <a:effectLst/>
                        </a:rPr>
                        <a:t>3</a:t>
                      </a:r>
                      <a:endParaRPr lang="es-CO" sz="1600" b="0" i="0" u="none" strike="noStrike" dirty="0">
                        <a:solidFill>
                          <a:srgbClr val="00B050"/>
                        </a:solidFill>
                        <a:effectLst/>
                        <a:latin typeface="Calibri"/>
                      </a:endParaRPr>
                    </a:p>
                  </a:txBody>
                  <a:tcPr marL="8705" marR="8705" marT="8705" marB="0" anchor="ctr"/>
                </a:tc>
                <a:tc>
                  <a:txBody>
                    <a:bodyPr/>
                    <a:lstStyle/>
                    <a:p>
                      <a:pPr algn="ctr" rtl="0" fontAlgn="ctr"/>
                      <a:r>
                        <a:rPr lang="es-CO" sz="1600" u="none" strike="noStrike" dirty="0" smtClean="0">
                          <a:effectLst/>
                        </a:rPr>
                        <a:t>3</a:t>
                      </a:r>
                      <a:endParaRPr lang="es-CO" sz="1600" b="0" i="0" u="none" strike="noStrike" dirty="0">
                        <a:solidFill>
                          <a:schemeClr val="tx1"/>
                        </a:solidFill>
                        <a:effectLst/>
                        <a:latin typeface="Calibri"/>
                      </a:endParaRPr>
                    </a:p>
                  </a:txBody>
                  <a:tcPr marL="8705" marR="8705" marT="8705" marB="0" anchor="ctr"/>
                </a:tc>
                <a:tc>
                  <a:txBody>
                    <a:bodyPr/>
                    <a:lstStyle/>
                    <a:p>
                      <a:pPr algn="ctr" rtl="0" fontAlgn="ctr"/>
                      <a:r>
                        <a:rPr lang="es-CO" sz="1600" u="none" strike="noStrike" dirty="0" smtClean="0">
                          <a:effectLst/>
                        </a:rPr>
                        <a:t>3</a:t>
                      </a:r>
                      <a:endParaRPr lang="es-CO" sz="1600" b="0" i="0" u="none" strike="noStrike" dirty="0">
                        <a:solidFill>
                          <a:schemeClr val="tx1"/>
                        </a:solidFill>
                        <a:effectLst/>
                        <a:latin typeface="Calibri"/>
                      </a:endParaRPr>
                    </a:p>
                  </a:txBody>
                  <a:tcPr marL="8705" marR="8705" marT="8705" marB="0" anchor="ctr"/>
                </a:tc>
                <a:tc>
                  <a:txBody>
                    <a:bodyPr/>
                    <a:lstStyle/>
                    <a:p>
                      <a:pPr algn="ctr" rtl="0" fontAlgn="ctr"/>
                      <a:r>
                        <a:rPr lang="es-CO" sz="1600" u="none" strike="noStrike" dirty="0" smtClean="0">
                          <a:effectLst/>
                        </a:rPr>
                        <a:t>3</a:t>
                      </a:r>
                      <a:endParaRPr lang="es-CO" sz="1600" b="0" i="0" u="none" strike="noStrike" dirty="0">
                        <a:solidFill>
                          <a:schemeClr val="tx1"/>
                        </a:solidFill>
                        <a:effectLst/>
                        <a:latin typeface="Calibri"/>
                      </a:endParaRPr>
                    </a:p>
                  </a:txBody>
                  <a:tcPr marL="8705" marR="8705" marT="8705" marB="0" anchor="ctr"/>
                </a:tc>
                <a:tc>
                  <a:txBody>
                    <a:bodyPr/>
                    <a:lstStyle/>
                    <a:p>
                      <a:pPr algn="ctr" rtl="0" fontAlgn="ctr"/>
                      <a:r>
                        <a:rPr lang="es-CO" sz="1600" u="none" strike="noStrike" dirty="0" smtClean="0">
                          <a:effectLst/>
                        </a:rPr>
                        <a:t>3</a:t>
                      </a:r>
                      <a:endParaRPr lang="es-CO" sz="1600" b="0" i="0" u="none" strike="noStrike" dirty="0">
                        <a:solidFill>
                          <a:schemeClr val="tx1"/>
                        </a:solidFill>
                        <a:effectLst/>
                        <a:latin typeface="Calibri"/>
                      </a:endParaRPr>
                    </a:p>
                  </a:txBody>
                  <a:tcPr marL="8705" marR="8705" marT="8705" marB="0" anchor="ctr"/>
                </a:tc>
                <a:tc>
                  <a:txBody>
                    <a:bodyPr/>
                    <a:lstStyle/>
                    <a:p>
                      <a:pPr algn="ctr" rtl="0" fontAlgn="ctr"/>
                      <a:r>
                        <a:rPr lang="es-CO" sz="1600" u="none" strike="noStrike" dirty="0" smtClean="0">
                          <a:effectLst/>
                        </a:rPr>
                        <a:t>3</a:t>
                      </a:r>
                      <a:endParaRPr lang="es-CO" sz="1600" b="0" i="0" u="none" strike="noStrike" dirty="0">
                        <a:solidFill>
                          <a:schemeClr val="tx1"/>
                        </a:solidFill>
                        <a:effectLst/>
                        <a:latin typeface="Calibri"/>
                      </a:endParaRPr>
                    </a:p>
                  </a:txBody>
                  <a:tcPr marL="8705" marR="8705" marT="8705" marB="0" anchor="ctr"/>
                </a:tc>
                <a:tc>
                  <a:txBody>
                    <a:bodyPr/>
                    <a:lstStyle/>
                    <a:p>
                      <a:pPr algn="ctr" rtl="0" fontAlgn="ctr"/>
                      <a:r>
                        <a:rPr lang="es-CO" sz="1600" u="none" strike="noStrike" dirty="0" smtClean="0">
                          <a:effectLst/>
                        </a:rPr>
                        <a:t>3</a:t>
                      </a:r>
                      <a:endParaRPr lang="es-CO" sz="1600" b="0" i="0" u="none" strike="noStrike" dirty="0">
                        <a:solidFill>
                          <a:schemeClr val="tx1"/>
                        </a:solidFill>
                        <a:effectLst/>
                        <a:latin typeface="Calibri"/>
                      </a:endParaRPr>
                    </a:p>
                  </a:txBody>
                  <a:tcPr marL="8705" marR="8705" marT="8705" marB="0" anchor="ctr"/>
                </a:tc>
                <a:extLst>
                  <a:ext uri="{0D108BD9-81ED-4DB2-BD59-A6C34878D82A}">
                    <a16:rowId xmlns="" xmlns:a16="http://schemas.microsoft.com/office/drawing/2014/main" val="10002"/>
                  </a:ext>
                </a:extLst>
              </a:tr>
            </a:tbl>
          </a:graphicData>
        </a:graphic>
      </p:graphicFrame>
      <p:sp>
        <p:nvSpPr>
          <p:cNvPr id="9" name="CuadroTexto 8"/>
          <p:cNvSpPr txBox="1"/>
          <p:nvPr/>
        </p:nvSpPr>
        <p:spPr>
          <a:xfrm>
            <a:off x="623186" y="3789182"/>
            <a:ext cx="77048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2000" b="1" dirty="0">
                <a:solidFill>
                  <a:srgbClr val="92D050"/>
                </a:solidFill>
                <a:latin typeface="Calibri   "/>
                <a:ea typeface="+mj-ea"/>
                <a:cs typeface="+mj-cs"/>
              </a:rPr>
              <a:t>Ejecución de actividades</a:t>
            </a:r>
          </a:p>
        </p:txBody>
      </p:sp>
      <p:graphicFrame>
        <p:nvGraphicFramePr>
          <p:cNvPr id="10" name="Tabla 2"/>
          <p:cNvGraphicFramePr>
            <a:graphicFrameLocks noGrp="1"/>
          </p:cNvGraphicFramePr>
          <p:nvPr>
            <p:extLst>
              <p:ext uri="{D42A27DB-BD31-4B8C-83A1-F6EECF244321}">
                <p14:modId xmlns:p14="http://schemas.microsoft.com/office/powerpoint/2010/main" val="194118739"/>
              </p:ext>
            </p:extLst>
          </p:nvPr>
        </p:nvGraphicFramePr>
        <p:xfrm>
          <a:off x="1734542" y="4345415"/>
          <a:ext cx="8712964" cy="1674265"/>
        </p:xfrm>
        <a:graphic>
          <a:graphicData uri="http://schemas.openxmlformats.org/drawingml/2006/table">
            <a:tbl>
              <a:tblPr firstRow="1" bandRow="1">
                <a:tableStyleId>{93296810-A885-4BE3-A3E7-6D5BEEA58F35}</a:tableStyleId>
              </a:tblPr>
              <a:tblGrid>
                <a:gridCol w="1771744">
                  <a:extLst>
                    <a:ext uri="{9D8B030D-6E8A-4147-A177-3AD203B41FA5}">
                      <a16:colId xmlns="" xmlns:a16="http://schemas.microsoft.com/office/drawing/2014/main" val="20000"/>
                    </a:ext>
                  </a:extLst>
                </a:gridCol>
                <a:gridCol w="749584">
                  <a:extLst>
                    <a:ext uri="{9D8B030D-6E8A-4147-A177-3AD203B41FA5}">
                      <a16:colId xmlns="" xmlns:a16="http://schemas.microsoft.com/office/drawing/2014/main" val="20001"/>
                    </a:ext>
                  </a:extLst>
                </a:gridCol>
                <a:gridCol w="749584">
                  <a:extLst>
                    <a:ext uri="{9D8B030D-6E8A-4147-A177-3AD203B41FA5}">
                      <a16:colId xmlns="" xmlns:a16="http://schemas.microsoft.com/office/drawing/2014/main" val="20002"/>
                    </a:ext>
                  </a:extLst>
                </a:gridCol>
                <a:gridCol w="613296">
                  <a:extLst>
                    <a:ext uri="{9D8B030D-6E8A-4147-A177-3AD203B41FA5}">
                      <a16:colId xmlns="" xmlns:a16="http://schemas.microsoft.com/office/drawing/2014/main" val="20003"/>
                    </a:ext>
                  </a:extLst>
                </a:gridCol>
                <a:gridCol w="681440">
                  <a:extLst>
                    <a:ext uri="{9D8B030D-6E8A-4147-A177-3AD203B41FA5}">
                      <a16:colId xmlns="" xmlns:a16="http://schemas.microsoft.com/office/drawing/2014/main" val="20004"/>
                    </a:ext>
                  </a:extLst>
                </a:gridCol>
                <a:gridCol w="817728">
                  <a:extLst>
                    <a:ext uri="{9D8B030D-6E8A-4147-A177-3AD203B41FA5}">
                      <a16:colId xmlns="" xmlns:a16="http://schemas.microsoft.com/office/drawing/2014/main" val="20005"/>
                    </a:ext>
                  </a:extLst>
                </a:gridCol>
                <a:gridCol w="681440">
                  <a:extLst>
                    <a:ext uri="{9D8B030D-6E8A-4147-A177-3AD203B41FA5}">
                      <a16:colId xmlns="" xmlns:a16="http://schemas.microsoft.com/office/drawing/2014/main" val="20006"/>
                    </a:ext>
                  </a:extLst>
                </a:gridCol>
                <a:gridCol w="749584">
                  <a:extLst>
                    <a:ext uri="{9D8B030D-6E8A-4147-A177-3AD203B41FA5}">
                      <a16:colId xmlns="" xmlns:a16="http://schemas.microsoft.com/office/drawing/2014/main" val="20007"/>
                    </a:ext>
                  </a:extLst>
                </a:gridCol>
                <a:gridCol w="749584">
                  <a:extLst>
                    <a:ext uri="{9D8B030D-6E8A-4147-A177-3AD203B41FA5}">
                      <a16:colId xmlns="" xmlns:a16="http://schemas.microsoft.com/office/drawing/2014/main" val="20008"/>
                    </a:ext>
                  </a:extLst>
                </a:gridCol>
                <a:gridCol w="1148980">
                  <a:extLst>
                    <a:ext uri="{9D8B030D-6E8A-4147-A177-3AD203B41FA5}">
                      <a16:colId xmlns="" xmlns:a16="http://schemas.microsoft.com/office/drawing/2014/main" val="20009"/>
                    </a:ext>
                  </a:extLst>
                </a:gridCol>
              </a:tblGrid>
              <a:tr h="365288">
                <a:tc rowSpan="2">
                  <a:txBody>
                    <a:bodyPr/>
                    <a:lstStyle/>
                    <a:p>
                      <a:pPr algn="ctr" rtl="0" fontAlgn="ctr"/>
                      <a:r>
                        <a:rPr lang="es-CO" sz="1100" u="none" strike="noStrike" dirty="0">
                          <a:effectLst/>
                        </a:rPr>
                        <a:t>Indicador</a:t>
                      </a:r>
                      <a:endParaRPr lang="es-CO" sz="1100" b="1" i="0" u="none" strike="noStrike" dirty="0">
                        <a:solidFill>
                          <a:schemeClr val="bg1"/>
                        </a:solidFill>
                        <a:effectLst/>
                        <a:latin typeface="+mn-lt"/>
                      </a:endParaRPr>
                    </a:p>
                  </a:txBody>
                  <a:tcPr marL="8705" marR="8705" marT="8705" marB="0" anchor="ctr"/>
                </a:tc>
                <a:tc rowSpan="2">
                  <a:txBody>
                    <a:bodyPr/>
                    <a:lstStyle/>
                    <a:p>
                      <a:pPr algn="ctr" rtl="0" fontAlgn="ctr"/>
                      <a:r>
                        <a:rPr lang="es-CO" sz="1100" u="none" strike="noStrike" dirty="0">
                          <a:effectLst/>
                        </a:rPr>
                        <a:t>Meta año </a:t>
                      </a:r>
                      <a:r>
                        <a:rPr lang="es-CO" sz="1100" u="none" strike="noStrike" dirty="0" smtClean="0">
                          <a:effectLst/>
                        </a:rPr>
                        <a:t>2018</a:t>
                      </a:r>
                      <a:endParaRPr lang="es-CO" sz="1100" b="1" i="0" u="none" strike="noStrike" dirty="0">
                        <a:solidFill>
                          <a:schemeClr val="bg1"/>
                        </a:solidFill>
                        <a:effectLst/>
                        <a:latin typeface="+mn-lt"/>
                      </a:endParaRPr>
                    </a:p>
                  </a:txBody>
                  <a:tcPr marL="8705" marR="8705" marT="8705" marB="0" anchor="ctr"/>
                </a:tc>
                <a:tc gridSpan="8">
                  <a:txBody>
                    <a:bodyPr/>
                    <a:lstStyle/>
                    <a:p>
                      <a:pPr algn="ctr" rtl="0" fontAlgn="ctr"/>
                      <a:r>
                        <a:rPr lang="es-CO" sz="1400" u="none" strike="noStrike" dirty="0" smtClean="0">
                          <a:effectLst/>
                        </a:rPr>
                        <a:t>Avances por Entidad Trimestre Acumulado</a:t>
                      </a:r>
                      <a:endParaRPr lang="es-CO" sz="1400" b="1" i="0" u="none" strike="noStrike" dirty="0">
                        <a:solidFill>
                          <a:schemeClr val="bg1"/>
                        </a:solidFill>
                        <a:effectLst/>
                        <a:latin typeface="+mn-lt"/>
                      </a:endParaRPr>
                    </a:p>
                  </a:txBody>
                  <a:tcPr marL="8705" marR="8705" marT="8705"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0000"/>
                  </a:ext>
                </a:extLst>
              </a:tr>
              <a:tr h="406296">
                <a:tc vMerge="1">
                  <a:txBody>
                    <a:bodyPr/>
                    <a:lstStyle/>
                    <a:p>
                      <a:endParaRPr lang="es-CO"/>
                    </a:p>
                  </a:txBody>
                  <a:tcPr/>
                </a:tc>
                <a:tc vMerge="1">
                  <a:txBody>
                    <a:bodyPr/>
                    <a:lstStyle/>
                    <a:p>
                      <a:endParaRPr lang="es-CO"/>
                    </a:p>
                  </a:txBody>
                  <a:tcPr/>
                </a:tc>
                <a:tc>
                  <a:txBody>
                    <a:bodyPr/>
                    <a:lstStyle/>
                    <a:p>
                      <a:pPr algn="ctr" rtl="0" fontAlgn="ctr"/>
                      <a:r>
                        <a:rPr lang="es-CO" sz="1100" u="none" strike="noStrike" dirty="0">
                          <a:effectLst/>
                        </a:rPr>
                        <a:t>ANH</a:t>
                      </a:r>
                      <a:endParaRPr lang="es-CO" sz="1100" b="1" i="0" u="none" strike="noStrike" dirty="0">
                        <a:solidFill>
                          <a:srgbClr val="262626"/>
                        </a:solidFill>
                        <a:effectLst/>
                        <a:latin typeface="+mn-lt"/>
                      </a:endParaRPr>
                    </a:p>
                  </a:txBody>
                  <a:tcPr marL="8705" marR="8705" marT="8705" marB="0" anchor="ctr"/>
                </a:tc>
                <a:tc>
                  <a:txBody>
                    <a:bodyPr/>
                    <a:lstStyle/>
                    <a:p>
                      <a:pPr algn="ctr" rtl="0" fontAlgn="ctr"/>
                      <a:r>
                        <a:rPr lang="es-CO" sz="1100" u="none" strike="noStrike" dirty="0">
                          <a:effectLst/>
                        </a:rPr>
                        <a:t>ANM</a:t>
                      </a:r>
                      <a:endParaRPr lang="es-CO" sz="1100" b="1" i="0" u="none" strike="noStrike" dirty="0">
                        <a:solidFill>
                          <a:srgbClr val="00B050"/>
                        </a:solidFill>
                        <a:effectLst/>
                        <a:latin typeface="+mn-lt"/>
                      </a:endParaRPr>
                    </a:p>
                  </a:txBody>
                  <a:tcPr marL="8705" marR="8705" marT="8705" marB="0" anchor="ctr"/>
                </a:tc>
                <a:tc>
                  <a:txBody>
                    <a:bodyPr/>
                    <a:lstStyle/>
                    <a:p>
                      <a:pPr algn="ctr" rtl="0" fontAlgn="ctr"/>
                      <a:r>
                        <a:rPr lang="es-CO" sz="1100" u="none" strike="noStrike" dirty="0">
                          <a:effectLst/>
                        </a:rPr>
                        <a:t>CREG</a:t>
                      </a:r>
                      <a:endParaRPr lang="es-CO" sz="1100" b="1" i="0" u="none" strike="noStrike" dirty="0">
                        <a:solidFill>
                          <a:schemeClr val="tx1"/>
                        </a:solidFill>
                        <a:effectLst/>
                        <a:latin typeface="+mn-lt"/>
                      </a:endParaRPr>
                    </a:p>
                  </a:txBody>
                  <a:tcPr marL="8705" marR="8705" marT="8705" marB="0" anchor="ctr"/>
                </a:tc>
                <a:tc>
                  <a:txBody>
                    <a:bodyPr/>
                    <a:lstStyle/>
                    <a:p>
                      <a:pPr algn="ctr" rtl="0" fontAlgn="ctr"/>
                      <a:r>
                        <a:rPr lang="es-CO" sz="1100" u="none" strike="noStrike" dirty="0">
                          <a:effectLst/>
                        </a:rPr>
                        <a:t>IPSE</a:t>
                      </a:r>
                      <a:endParaRPr lang="es-CO" sz="1100" b="1" i="0" u="none" strike="noStrike" dirty="0">
                        <a:solidFill>
                          <a:schemeClr val="tx1"/>
                        </a:solidFill>
                        <a:effectLst/>
                        <a:latin typeface="+mn-lt"/>
                      </a:endParaRPr>
                    </a:p>
                  </a:txBody>
                  <a:tcPr marL="8705" marR="8705" marT="8705" marB="0" anchor="ctr"/>
                </a:tc>
                <a:tc>
                  <a:txBody>
                    <a:bodyPr/>
                    <a:lstStyle/>
                    <a:p>
                      <a:pPr algn="ctr" rtl="0" fontAlgn="ctr"/>
                      <a:r>
                        <a:rPr lang="es-CO" sz="1100" u="none" strike="noStrike" dirty="0">
                          <a:effectLst/>
                        </a:rPr>
                        <a:t>SGC</a:t>
                      </a:r>
                      <a:endParaRPr lang="es-CO" sz="1100" b="1" i="0" u="none" strike="noStrike" dirty="0">
                        <a:solidFill>
                          <a:schemeClr val="tx1"/>
                        </a:solidFill>
                        <a:effectLst/>
                        <a:latin typeface="+mn-lt"/>
                      </a:endParaRPr>
                    </a:p>
                  </a:txBody>
                  <a:tcPr marL="8705" marR="8705" marT="8705" marB="0" anchor="ctr"/>
                </a:tc>
                <a:tc>
                  <a:txBody>
                    <a:bodyPr/>
                    <a:lstStyle/>
                    <a:p>
                      <a:pPr algn="ctr" rtl="0" fontAlgn="ctr"/>
                      <a:r>
                        <a:rPr lang="es-CO" sz="1100" u="none" strike="noStrike" dirty="0">
                          <a:effectLst/>
                        </a:rPr>
                        <a:t>UPME</a:t>
                      </a:r>
                      <a:endParaRPr lang="es-CO" sz="1100" b="1" i="0" u="none" strike="noStrike" dirty="0">
                        <a:solidFill>
                          <a:schemeClr val="tx1"/>
                        </a:solidFill>
                        <a:effectLst/>
                        <a:latin typeface="+mn-lt"/>
                      </a:endParaRPr>
                    </a:p>
                  </a:txBody>
                  <a:tcPr marL="8705" marR="8705" marT="8705" marB="0" anchor="ctr"/>
                </a:tc>
                <a:tc>
                  <a:txBody>
                    <a:bodyPr/>
                    <a:lstStyle/>
                    <a:p>
                      <a:pPr algn="ctr" rtl="0" fontAlgn="ctr"/>
                      <a:r>
                        <a:rPr lang="es-CO" sz="1100" u="none" strike="noStrike" dirty="0">
                          <a:effectLst/>
                        </a:rPr>
                        <a:t>MinMinas</a:t>
                      </a:r>
                      <a:endParaRPr lang="es-CO" sz="1100" b="1" i="0" u="none" strike="noStrike" dirty="0">
                        <a:solidFill>
                          <a:schemeClr val="tx1"/>
                        </a:solidFill>
                        <a:effectLst/>
                        <a:latin typeface="+mn-lt"/>
                      </a:endParaRPr>
                    </a:p>
                  </a:txBody>
                  <a:tcPr marL="8705" marR="8705" marT="8705" marB="0" anchor="ctr"/>
                </a:tc>
                <a:tc>
                  <a:txBody>
                    <a:bodyPr/>
                    <a:lstStyle/>
                    <a:p>
                      <a:pPr algn="ctr" rtl="0" fontAlgn="ctr"/>
                      <a:r>
                        <a:rPr lang="es-CO" sz="1100" u="none" strike="noStrike" dirty="0">
                          <a:effectLst/>
                        </a:rPr>
                        <a:t>Promedio Sector</a:t>
                      </a:r>
                      <a:endParaRPr lang="es-CO" sz="1100" b="1" i="0" u="none" strike="noStrike" dirty="0">
                        <a:solidFill>
                          <a:schemeClr val="tx1"/>
                        </a:solidFill>
                        <a:effectLst/>
                        <a:latin typeface="+mn-lt"/>
                      </a:endParaRPr>
                    </a:p>
                  </a:txBody>
                  <a:tcPr marL="8705" marR="8705" marT="8705" marB="0" anchor="ctr"/>
                </a:tc>
                <a:extLst>
                  <a:ext uri="{0D108BD9-81ED-4DB2-BD59-A6C34878D82A}">
                    <a16:rowId xmlns="" xmlns:a16="http://schemas.microsoft.com/office/drawing/2014/main" val="10001"/>
                  </a:ext>
                </a:extLst>
              </a:tr>
              <a:tr h="406296">
                <a:tc>
                  <a:txBody>
                    <a:bodyPr/>
                    <a:lstStyle/>
                    <a:p>
                      <a:pPr algn="ctr" rtl="0" fontAlgn="ctr"/>
                      <a:r>
                        <a:rPr lang="es-CO" sz="1600" u="none" strike="noStrike" dirty="0" smtClean="0">
                          <a:effectLst/>
                        </a:rPr>
                        <a:t>#</a:t>
                      </a:r>
                      <a:r>
                        <a:rPr lang="es-CO" sz="1600" u="none" strike="noStrike" baseline="0" dirty="0" smtClean="0">
                          <a:effectLst/>
                        </a:rPr>
                        <a:t> Actividades </a:t>
                      </a:r>
                      <a:r>
                        <a:rPr lang="es-CO" sz="1600" u="none" strike="noStrike" dirty="0" smtClean="0">
                          <a:effectLst/>
                        </a:rPr>
                        <a:t>Planeadas</a:t>
                      </a:r>
                      <a:endParaRPr lang="es-CO" sz="1600" b="0" i="0" u="none" strike="noStrike" dirty="0">
                        <a:solidFill>
                          <a:schemeClr val="tx1"/>
                        </a:solidFill>
                        <a:effectLst/>
                        <a:latin typeface="+mn-lt"/>
                      </a:endParaRPr>
                    </a:p>
                  </a:txBody>
                  <a:tcPr marL="8705" marR="8705" marT="8705" marB="0" anchor="ctr"/>
                </a:tc>
                <a:tc>
                  <a:txBody>
                    <a:bodyPr/>
                    <a:lstStyle/>
                    <a:p>
                      <a:pPr algn="ctr" rtl="0" fontAlgn="ctr"/>
                      <a:r>
                        <a:rPr lang="es-CO" sz="1400" u="none" strike="noStrike" dirty="0" smtClean="0">
                          <a:effectLst/>
                        </a:rPr>
                        <a:t>100%</a:t>
                      </a:r>
                      <a:endParaRPr lang="es-CO" sz="1400" b="0" i="0" u="none" strike="noStrike" dirty="0">
                        <a:solidFill>
                          <a:schemeClr val="tx1"/>
                        </a:solidFill>
                        <a:effectLst/>
                        <a:latin typeface="+mn-lt"/>
                      </a:endParaRPr>
                    </a:p>
                  </a:txBody>
                  <a:tcPr marL="8705" marR="8705" marT="8705" marB="0" anchor="ctr"/>
                </a:tc>
                <a:tc>
                  <a:txBody>
                    <a:bodyPr/>
                    <a:lstStyle/>
                    <a:p>
                      <a:pPr algn="ctr" rtl="0" fontAlgn="ctr"/>
                      <a:r>
                        <a:rPr lang="es-CO" sz="1400" u="none" strike="noStrike" dirty="0" smtClean="0">
                          <a:effectLst/>
                        </a:rPr>
                        <a:t>17/17</a:t>
                      </a:r>
                      <a:endParaRPr lang="es-CO" sz="1400" b="0" i="0" u="none" strike="noStrike" dirty="0" smtClean="0">
                        <a:solidFill>
                          <a:schemeClr val="tx1"/>
                        </a:solidFill>
                        <a:effectLst/>
                        <a:latin typeface="+mn-lt"/>
                      </a:endParaRPr>
                    </a:p>
                  </a:txBody>
                  <a:tcPr marL="8705" marR="8705" marT="8705" marB="0" anchor="ctr"/>
                </a:tc>
                <a:tc>
                  <a:txBody>
                    <a:bodyPr/>
                    <a:lstStyle/>
                    <a:p>
                      <a:pPr algn="ctr" rtl="0" fontAlgn="ctr"/>
                      <a:r>
                        <a:rPr lang="es-CO" sz="1400" u="none" strike="noStrike" dirty="0" smtClean="0">
                          <a:effectLst/>
                        </a:rPr>
                        <a:t>16/16</a:t>
                      </a:r>
                      <a:endParaRPr lang="es-CO" sz="1400" b="0" i="0" u="none" strike="noStrike" dirty="0" smtClean="0">
                        <a:solidFill>
                          <a:srgbClr val="00B050"/>
                        </a:solidFill>
                        <a:effectLst/>
                        <a:latin typeface="+mn-lt"/>
                      </a:endParaRPr>
                    </a:p>
                  </a:txBody>
                  <a:tcPr marL="8705" marR="8705" marT="8705" marB="0" anchor="ctr"/>
                </a:tc>
                <a:tc>
                  <a:txBody>
                    <a:bodyPr/>
                    <a:lstStyle/>
                    <a:p>
                      <a:pPr algn="ctr" rtl="0" fontAlgn="ctr"/>
                      <a:r>
                        <a:rPr lang="es-CO" sz="1400" u="none" strike="noStrike" dirty="0" smtClean="0">
                          <a:effectLst/>
                        </a:rPr>
                        <a:t>6/6</a:t>
                      </a:r>
                      <a:endParaRPr lang="es-CO" sz="1400" b="0" i="0" u="none" strike="noStrike" dirty="0">
                        <a:solidFill>
                          <a:schemeClr val="tx1"/>
                        </a:solidFill>
                        <a:effectLst/>
                        <a:latin typeface="+mn-lt"/>
                      </a:endParaRPr>
                    </a:p>
                  </a:txBody>
                  <a:tcPr marL="8705" marR="8705" marT="8705" marB="0" anchor="ctr"/>
                </a:tc>
                <a:tc>
                  <a:txBody>
                    <a:bodyPr/>
                    <a:lstStyle/>
                    <a:p>
                      <a:pPr algn="ctr" rtl="0" fontAlgn="ctr"/>
                      <a:r>
                        <a:rPr lang="es-CO" sz="1400" u="none" strike="noStrike" dirty="0" smtClean="0">
                          <a:effectLst/>
                        </a:rPr>
                        <a:t>13/18</a:t>
                      </a:r>
                      <a:endParaRPr lang="es-CO" sz="1400" b="0" i="0" u="none" strike="noStrike" dirty="0">
                        <a:solidFill>
                          <a:schemeClr val="tx1"/>
                        </a:solidFill>
                        <a:effectLst/>
                        <a:latin typeface="+mn-lt"/>
                      </a:endParaRPr>
                    </a:p>
                  </a:txBody>
                  <a:tcPr marL="8705" marR="8705" marT="8705" marB="0" anchor="ctr"/>
                </a:tc>
                <a:tc>
                  <a:txBody>
                    <a:bodyPr/>
                    <a:lstStyle/>
                    <a:p>
                      <a:pPr algn="ctr" rtl="0" fontAlgn="ctr"/>
                      <a:r>
                        <a:rPr lang="es-CO" sz="1400" u="none" strike="noStrike" dirty="0" smtClean="0">
                          <a:effectLst/>
                        </a:rPr>
                        <a:t>12/16</a:t>
                      </a:r>
                      <a:endParaRPr lang="es-CO" sz="1400" b="0" i="0" u="none" strike="noStrike" dirty="0">
                        <a:solidFill>
                          <a:schemeClr val="tx1"/>
                        </a:solidFill>
                        <a:effectLst/>
                        <a:latin typeface="+mn-lt"/>
                      </a:endParaRPr>
                    </a:p>
                  </a:txBody>
                  <a:tcPr marL="8705" marR="8705" marT="8705" marB="0" anchor="ctr"/>
                </a:tc>
                <a:tc>
                  <a:txBody>
                    <a:bodyPr/>
                    <a:lstStyle/>
                    <a:p>
                      <a:pPr algn="ctr" rtl="0" fontAlgn="ctr"/>
                      <a:r>
                        <a:rPr lang="es-CO" sz="1400" u="none" strike="noStrike" dirty="0" smtClean="0">
                          <a:effectLst/>
                        </a:rPr>
                        <a:t>15/17</a:t>
                      </a:r>
                      <a:endParaRPr lang="es-CO" sz="1400" b="0" i="0" u="none" strike="noStrike" dirty="0" smtClean="0">
                        <a:solidFill>
                          <a:schemeClr val="tx1"/>
                        </a:solidFill>
                        <a:effectLst/>
                        <a:latin typeface="+mn-lt"/>
                      </a:endParaRPr>
                    </a:p>
                  </a:txBody>
                  <a:tcPr marL="8705" marR="8705" marT="8705" marB="0" anchor="ctr"/>
                </a:tc>
                <a:tc>
                  <a:txBody>
                    <a:bodyPr/>
                    <a:lstStyle/>
                    <a:p>
                      <a:pPr marL="0" algn="ctr" defTabSz="914400" rtl="0" eaLnBrk="1" fontAlgn="ctr" latinLnBrk="0" hangingPunct="1"/>
                      <a:r>
                        <a:rPr lang="es-CO" sz="1400" u="none" strike="noStrike" kern="1200" dirty="0" smtClean="0">
                          <a:effectLst/>
                        </a:rPr>
                        <a:t>15/15</a:t>
                      </a:r>
                      <a:endParaRPr lang="es-CO" sz="1400" b="0" i="0" u="none" strike="noStrike" kern="1200" dirty="0">
                        <a:solidFill>
                          <a:schemeClr val="tx1"/>
                        </a:solidFill>
                        <a:effectLst/>
                        <a:latin typeface="+mn-lt"/>
                        <a:ea typeface="+mn-ea"/>
                        <a:cs typeface="+mn-cs"/>
                      </a:endParaRPr>
                    </a:p>
                  </a:txBody>
                  <a:tcPr marL="8705" marR="8705" marT="8705" marB="0" anchor="ctr"/>
                </a:tc>
                <a:tc>
                  <a:txBody>
                    <a:bodyPr/>
                    <a:lstStyle/>
                    <a:p>
                      <a:pPr marL="0" algn="ctr" defTabSz="914400" rtl="0" eaLnBrk="1" fontAlgn="ctr" latinLnBrk="0" hangingPunct="1"/>
                      <a:endParaRPr lang="es-CO" sz="1400" b="0" i="0" u="none" strike="noStrike" kern="1200" dirty="0" smtClean="0">
                        <a:solidFill>
                          <a:schemeClr val="tx1"/>
                        </a:solidFill>
                        <a:effectLst/>
                        <a:latin typeface="+mn-lt"/>
                        <a:ea typeface="+mn-ea"/>
                        <a:cs typeface="+mn-cs"/>
                      </a:endParaRPr>
                    </a:p>
                  </a:txBody>
                  <a:tcPr marL="8705" marR="8705" marT="8705" marB="0" anchor="ctr"/>
                </a:tc>
                <a:extLst>
                  <a:ext uri="{0D108BD9-81ED-4DB2-BD59-A6C34878D82A}">
                    <a16:rowId xmlns="" xmlns:a16="http://schemas.microsoft.com/office/drawing/2014/main" val="10002"/>
                  </a:ext>
                </a:extLst>
              </a:tr>
              <a:tr h="40629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600" u="none" strike="noStrike" kern="1200" dirty="0" smtClean="0">
                          <a:effectLst/>
                        </a:rPr>
                        <a:t>Ejecutado </a:t>
                      </a:r>
                      <a:endParaRPr lang="es-CO" sz="1600" b="0" i="0" u="none" strike="noStrike" kern="1200" dirty="0" smtClean="0">
                        <a:solidFill>
                          <a:schemeClr val="tx1"/>
                        </a:solidFill>
                        <a:effectLst/>
                        <a:latin typeface="+mn-lt"/>
                        <a:ea typeface="+mn-ea"/>
                        <a:cs typeface="+mn-cs"/>
                      </a:endParaRPr>
                    </a:p>
                  </a:txBody>
                  <a:tcPr marL="8705" marR="8705" marT="8705" marB="0" anchor="ctr"/>
                </a:tc>
                <a:tc>
                  <a:txBody>
                    <a:bodyPr/>
                    <a:lstStyle/>
                    <a:p>
                      <a:pPr algn="ctr" rtl="0" fontAlgn="ctr"/>
                      <a:r>
                        <a:rPr lang="es-CO" sz="1400" u="none" strike="noStrike" dirty="0" smtClean="0">
                          <a:effectLst/>
                        </a:rPr>
                        <a:t>100%</a:t>
                      </a:r>
                      <a:endParaRPr lang="es-CO" sz="1400" b="0" i="0" u="none" strike="noStrike" dirty="0">
                        <a:solidFill>
                          <a:schemeClr val="tx1"/>
                        </a:solidFill>
                        <a:effectLst/>
                        <a:latin typeface="+mn-lt"/>
                      </a:endParaRPr>
                    </a:p>
                  </a:txBody>
                  <a:tcPr marL="8705" marR="8705" marT="8705" marB="0" anchor="ctr"/>
                </a:tc>
                <a:tc>
                  <a:txBody>
                    <a:bodyPr/>
                    <a:lstStyle/>
                    <a:p>
                      <a:pPr algn="ctr" rtl="0" fontAlgn="ctr"/>
                      <a:r>
                        <a:rPr lang="es-CO" sz="1400" u="none" strike="noStrike" dirty="0" smtClean="0">
                          <a:effectLst/>
                        </a:rPr>
                        <a:t>55%</a:t>
                      </a:r>
                      <a:endParaRPr lang="es-CO" sz="1400" b="0" i="0" u="none" strike="noStrike" dirty="0">
                        <a:solidFill>
                          <a:schemeClr val="tx1"/>
                        </a:solidFill>
                        <a:effectLst/>
                        <a:latin typeface="+mn-lt"/>
                      </a:endParaRPr>
                    </a:p>
                  </a:txBody>
                  <a:tcPr marL="8705" marR="8705" marT="8705" marB="0" anchor="ctr"/>
                </a:tc>
                <a:tc>
                  <a:txBody>
                    <a:bodyPr/>
                    <a:lstStyle/>
                    <a:p>
                      <a:pPr algn="ctr" rtl="0" fontAlgn="ctr"/>
                      <a:r>
                        <a:rPr lang="es-CO" sz="1400" u="none" strike="noStrike" dirty="0" smtClean="0">
                          <a:effectLst/>
                        </a:rPr>
                        <a:t>81.8%</a:t>
                      </a:r>
                      <a:endParaRPr lang="es-CO" sz="1400" b="0" i="0" u="none" strike="noStrike" dirty="0">
                        <a:solidFill>
                          <a:srgbClr val="00B050"/>
                        </a:solidFill>
                        <a:effectLst/>
                        <a:latin typeface="+mn-lt"/>
                      </a:endParaRPr>
                    </a:p>
                  </a:txBody>
                  <a:tcPr marL="8705" marR="8705" marT="8705" marB="0" anchor="ctr"/>
                </a:tc>
                <a:tc>
                  <a:txBody>
                    <a:bodyPr/>
                    <a:lstStyle/>
                    <a:p>
                      <a:pPr algn="ctr" rtl="0" fontAlgn="ctr"/>
                      <a:r>
                        <a:rPr lang="es-CO" sz="1400" u="none" strike="noStrike" dirty="0" smtClean="0">
                          <a:effectLst/>
                        </a:rPr>
                        <a:t>87.5%</a:t>
                      </a:r>
                      <a:endParaRPr lang="es-CO" sz="1400" b="0" i="0" u="none" strike="noStrike" dirty="0">
                        <a:solidFill>
                          <a:schemeClr val="tx1"/>
                        </a:solidFill>
                        <a:effectLst/>
                        <a:latin typeface="+mn-lt"/>
                      </a:endParaRPr>
                    </a:p>
                  </a:txBody>
                  <a:tcPr marL="8705" marR="8705" marT="8705" marB="0" anchor="ctr"/>
                </a:tc>
                <a:tc>
                  <a:txBody>
                    <a:bodyPr/>
                    <a:lstStyle/>
                    <a:p>
                      <a:pPr algn="ctr" rtl="0" fontAlgn="ctr"/>
                      <a:r>
                        <a:rPr lang="es-CO" sz="1400" u="none" strike="noStrike" dirty="0" smtClean="0">
                          <a:effectLst/>
                        </a:rPr>
                        <a:t>72%</a:t>
                      </a:r>
                      <a:endParaRPr lang="es-CO" sz="1400" b="0" i="0" u="none" strike="noStrike" dirty="0">
                        <a:solidFill>
                          <a:schemeClr val="tx1"/>
                        </a:solidFill>
                        <a:effectLst/>
                        <a:latin typeface="+mn-lt"/>
                      </a:endParaRPr>
                    </a:p>
                  </a:txBody>
                  <a:tcPr marL="8705" marR="8705" marT="8705" marB="0" anchor="ctr"/>
                </a:tc>
                <a:tc>
                  <a:txBody>
                    <a:bodyPr/>
                    <a:lstStyle/>
                    <a:p>
                      <a:pPr algn="ctr" rtl="0" fontAlgn="ctr"/>
                      <a:r>
                        <a:rPr lang="es-CO" sz="1400" u="none" strike="noStrike" dirty="0" smtClean="0">
                          <a:effectLst/>
                        </a:rPr>
                        <a:t>75%</a:t>
                      </a:r>
                      <a:endParaRPr lang="es-CO" sz="1400" b="0" i="0" u="none" strike="noStrike" dirty="0">
                        <a:solidFill>
                          <a:schemeClr val="tx1"/>
                        </a:solidFill>
                        <a:effectLst/>
                        <a:latin typeface="+mn-lt"/>
                      </a:endParaRPr>
                    </a:p>
                  </a:txBody>
                  <a:tcPr marL="8705" marR="8705" marT="8705" marB="0" anchor="ctr"/>
                </a:tc>
                <a:tc>
                  <a:txBody>
                    <a:bodyPr/>
                    <a:lstStyle/>
                    <a:p>
                      <a:pPr algn="ctr" rtl="0" fontAlgn="ctr"/>
                      <a:r>
                        <a:rPr lang="es-CO" sz="1400" u="none" strike="noStrike" dirty="0" smtClean="0">
                          <a:effectLst/>
                        </a:rPr>
                        <a:t>80%</a:t>
                      </a:r>
                      <a:endParaRPr lang="es-CO" sz="1400" b="0" i="0" u="none" strike="noStrike" dirty="0" smtClean="0">
                        <a:solidFill>
                          <a:schemeClr val="tx1"/>
                        </a:solidFill>
                        <a:effectLst/>
                        <a:latin typeface="+mn-lt"/>
                      </a:endParaRPr>
                    </a:p>
                  </a:txBody>
                  <a:tcPr marL="8705" marR="8705" marT="8705" marB="0" anchor="ctr"/>
                </a:tc>
                <a:tc>
                  <a:txBody>
                    <a:bodyPr/>
                    <a:lstStyle/>
                    <a:p>
                      <a:pPr marL="0" algn="ctr" defTabSz="914400" rtl="0" eaLnBrk="1" fontAlgn="ctr" latinLnBrk="0" hangingPunct="1"/>
                      <a:r>
                        <a:rPr lang="es-CO" sz="1400" u="none" strike="noStrike" kern="1200" dirty="0" smtClean="0">
                          <a:effectLst/>
                        </a:rPr>
                        <a:t>76.86%</a:t>
                      </a:r>
                      <a:endParaRPr lang="es-CO" sz="1400" b="0" i="0" u="none" strike="noStrike" kern="1200" dirty="0">
                        <a:solidFill>
                          <a:schemeClr val="tx1"/>
                        </a:solidFill>
                        <a:effectLst/>
                        <a:latin typeface="+mn-lt"/>
                        <a:ea typeface="+mn-ea"/>
                        <a:cs typeface="+mn-cs"/>
                      </a:endParaRPr>
                    </a:p>
                  </a:txBody>
                  <a:tcPr marL="8705" marR="8705" marT="8705" marB="0" anchor="ctr"/>
                </a:tc>
                <a:tc>
                  <a:txBody>
                    <a:bodyPr/>
                    <a:lstStyle/>
                    <a:p>
                      <a:pPr algn="ctr" rtl="0" fontAlgn="ctr"/>
                      <a:r>
                        <a:rPr lang="es-CO" sz="1400" u="none" strike="noStrike" dirty="0" smtClean="0">
                          <a:effectLst/>
                        </a:rPr>
                        <a:t>75.45%</a:t>
                      </a:r>
                      <a:endParaRPr lang="es-CO" sz="1400" b="0" i="0" u="none" strike="noStrike" dirty="0" smtClean="0">
                        <a:solidFill>
                          <a:schemeClr val="tx1"/>
                        </a:solidFill>
                        <a:effectLst/>
                        <a:latin typeface="+mn-lt"/>
                      </a:endParaRPr>
                    </a:p>
                  </a:txBody>
                  <a:tcPr marL="8705" marR="8705" marT="8705"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4906969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2018_sinlegado" id="{E2796891-A883-314F-B90D-F0E026427BFB}" vid="{A9BDA8A6-17DB-EA4D-8D58-9397AA0B4161}"/>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ersonalizado 2">
    <a:dk1>
      <a:srgbClr val="262626"/>
    </a:dk1>
    <a:lt1>
      <a:sysClr val="window" lastClr="FFFFFF"/>
    </a:lt1>
    <a:dk2>
      <a:srgbClr val="003893"/>
    </a:dk2>
    <a:lt2>
      <a:srgbClr val="EEECE1"/>
    </a:lt2>
    <a:accent1>
      <a:srgbClr val="003893"/>
    </a:accent1>
    <a:accent2>
      <a:srgbClr val="B7AB2D"/>
    </a:accent2>
    <a:accent3>
      <a:srgbClr val="908624"/>
    </a:accent3>
    <a:accent4>
      <a:srgbClr val="625B18"/>
    </a:accent4>
    <a:accent5>
      <a:srgbClr val="262626"/>
    </a:accent5>
    <a:accent6>
      <a:srgbClr val="595959"/>
    </a:accent6>
    <a:hlink>
      <a:srgbClr val="7F7F7F"/>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6589</TotalTime>
  <Words>2434</Words>
  <Application>Microsoft Office PowerPoint</Application>
  <PresentationFormat>Panorámica</PresentationFormat>
  <Paragraphs>705</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Arial Black</vt:lpstr>
      <vt:lpstr>Calibri</vt:lpstr>
      <vt:lpstr>Calibri   </vt:lpstr>
      <vt:lpstr>Calibri Light</vt:lpstr>
      <vt:lpstr>Verdana</vt:lpstr>
      <vt:lpstr>Tema de Office</vt:lpstr>
      <vt:lpstr>Resultados presentados en: Comité Institucional de Gestión y Desempeño Sesión 5  -Noviembre 29 de 2018</vt:lpstr>
      <vt:lpstr>Presentación de PowerPoint</vt:lpstr>
      <vt:lpstr>Indicadores Sinergia del Sector Septiembre 30 de 2018</vt:lpstr>
      <vt:lpstr>Política 1: Indicadores Sinergia</vt:lpstr>
      <vt:lpstr>Política 1: Indicadores Sinergia</vt:lpstr>
      <vt:lpstr>Indicadores No Sinergia del Sector Septiembre 30 de 2018</vt:lpstr>
      <vt:lpstr>Política 1: Gestión Misional y de Gobierno Indicadores No Sinergia</vt:lpstr>
      <vt:lpstr>Política 2: Transparencia, participación   y servicio al ciudadano </vt:lpstr>
      <vt:lpstr>Política 2: Transparencia, participación   y servicio al ciudadano </vt:lpstr>
      <vt:lpstr>Política 2: Transparencia, participación   y servicio al ciudadano </vt:lpstr>
      <vt:lpstr>Política 2: Transparencia, participación   y servicio al ciudadano </vt:lpstr>
      <vt:lpstr>Política 2: Transparencia, participación   y servicio al ciudadano </vt:lpstr>
      <vt:lpstr>Política 3: Gestión del Talento Humano</vt:lpstr>
      <vt:lpstr>Política 3: Gestión del Talento Humano</vt:lpstr>
      <vt:lpstr>Política 4: Eficiencia Administrativa</vt:lpstr>
      <vt:lpstr>Política 4: Eficiencia Administrativa</vt:lpstr>
      <vt:lpstr>Política 4: Eficiencia Administrativa</vt:lpstr>
      <vt:lpstr>Política 5: Gestión Financiera</vt:lpstr>
      <vt:lpstr>Política 5: Gestión Financiera</vt:lpstr>
      <vt:lpstr>Política 5: Gestión Financiera</vt:lpstr>
      <vt:lpstr>Política 5: Gestión Financiera</vt:lpstr>
      <vt:lpstr>Política 5: Gestión Financiera</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Guillermo Alfonso Castellanos Castro</dc:creator>
  <cp:lastModifiedBy>Yesnith Suarez Ariza</cp:lastModifiedBy>
  <cp:revision>79</cp:revision>
  <dcterms:created xsi:type="dcterms:W3CDTF">2018-10-08T20:42:37Z</dcterms:created>
  <dcterms:modified xsi:type="dcterms:W3CDTF">2018-12-14T13:40:58Z</dcterms:modified>
</cp:coreProperties>
</file>