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0" r:id="rId3"/>
    <p:sldId id="289" r:id="rId4"/>
    <p:sldId id="287" r:id="rId5"/>
    <p:sldId id="309" r:id="rId6"/>
    <p:sldId id="310" r:id="rId7"/>
    <p:sldId id="306" r:id="rId8"/>
    <p:sldId id="307" r:id="rId9"/>
    <p:sldId id="308" r:id="rId10"/>
    <p:sldId id="311" r:id="rId11"/>
    <p:sldId id="312" r:id="rId12"/>
    <p:sldId id="313" r:id="rId13"/>
    <p:sldId id="268"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8"/>
  </p:normalViewPr>
  <p:slideViewPr>
    <p:cSldViewPr snapToGrid="0" snapToObjects="1">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88901-4B1B-4D6A-8EBD-86B351C9A984}" type="datetimeFigureOut">
              <a:rPr lang="es-CO" smtClean="0"/>
              <a:t>13/08/2019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07EC6-8769-4E7C-9C68-B7D876DE3228}" type="slidenum">
              <a:rPr lang="es-CO" smtClean="0"/>
              <a:t>‹Nº›</a:t>
            </a:fld>
            <a:endParaRPr lang="es-CO"/>
          </a:p>
        </p:txBody>
      </p:sp>
    </p:spTree>
    <p:extLst>
      <p:ext uri="{BB962C8B-B14F-4D97-AF65-F5344CB8AC3E}">
        <p14:creationId xmlns:p14="http://schemas.microsoft.com/office/powerpoint/2010/main" val="379152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E64C1D-B0BF-0546-A52B-40A1243BE3DD}"/>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a:extLst>
              <a:ext uri="{FF2B5EF4-FFF2-40B4-BE49-F238E27FC236}">
                <a16:creationId xmlns:a16="http://schemas.microsoft.com/office/drawing/2014/main" xmlns="" id="{EAF6C624-C69B-B34D-8190-BBBD96CCA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posición de fecha 3">
            <a:extLst>
              <a:ext uri="{FF2B5EF4-FFF2-40B4-BE49-F238E27FC236}">
                <a16:creationId xmlns:a16="http://schemas.microsoft.com/office/drawing/2014/main" xmlns="" id="{8B49B0A2-D3AF-5340-B703-CCD2232818F8}"/>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594E8665-3258-8149-88D8-502E903B2DA2}"/>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B506A113-F532-6D49-BEB5-B573E48C38C3}"/>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234231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C791EC-15EA-F14C-BAE2-2277D2A195CC}"/>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44DFCDF4-EC9E-1E49-9161-13416921019D}"/>
              </a:ext>
            </a:extLst>
          </p:cNvPr>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D13179C0-EBCA-5F44-B7B9-AA4DE3E063DA}"/>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3488E804-4DC1-864D-AB8C-BBE55E46D458}"/>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346FADB1-0F9D-BA41-913D-ECB9469894A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17036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F3AF676-6C94-B044-9C5B-DE8B690B57F3}"/>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7BFFF6DE-9515-284F-A454-88E32DD16178}"/>
              </a:ext>
            </a:extLst>
          </p:cNvPr>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8D605358-D4E5-4940-8287-BCF9FE5258DF}"/>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CDD0792C-8A2A-3A4A-8A32-AD0E04094EDC}"/>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DFCB18CD-CC1B-C849-87DE-E219DAFA74B0}"/>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2054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B8FA00-B2AC-1541-8227-ABFF4EFDB671}"/>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D2E51DE6-69B3-CF4D-A223-E98C05804C78}"/>
              </a:ext>
            </a:extLst>
          </p:cNvPr>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fecha 3">
            <a:extLst>
              <a:ext uri="{FF2B5EF4-FFF2-40B4-BE49-F238E27FC236}">
                <a16:creationId xmlns:a16="http://schemas.microsoft.com/office/drawing/2014/main" xmlns="" id="{AE1D6ADC-093F-514C-8666-528EEDBBAA71}"/>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813377BF-1FF5-1F46-8BE7-8F9C2F9FDECA}"/>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027F560B-BBB9-604C-9E7A-C4CCE2C7CAE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7143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7470EE-8CED-864E-BCB8-B4419012A4E4}"/>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5F8E4B2B-24BB-1649-8122-8F0E3EED2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posición de fecha 3">
            <a:extLst>
              <a:ext uri="{FF2B5EF4-FFF2-40B4-BE49-F238E27FC236}">
                <a16:creationId xmlns:a16="http://schemas.microsoft.com/office/drawing/2014/main" xmlns="" id="{57473973-8926-564F-A0FE-290DBF8F0093}"/>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3E5F805F-4CF5-3040-A672-A0E010559CE6}"/>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6803A2DF-7A80-F341-A4AE-10D7AF0BAD73}"/>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7639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196C152-6441-F943-8550-F826A06A69D4}"/>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24D84F57-E1C0-EC45-AE3A-DF321C12DC0B}"/>
              </a:ext>
            </a:extLst>
          </p:cNvPr>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a:extLst>
              <a:ext uri="{FF2B5EF4-FFF2-40B4-BE49-F238E27FC236}">
                <a16:creationId xmlns:a16="http://schemas.microsoft.com/office/drawing/2014/main" xmlns="" id="{5003D9DA-8CED-E146-A090-07B1CC8C62D3}"/>
              </a:ext>
            </a:extLst>
          </p:cNvPr>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fecha 4">
            <a:extLst>
              <a:ext uri="{FF2B5EF4-FFF2-40B4-BE49-F238E27FC236}">
                <a16:creationId xmlns:a16="http://schemas.microsoft.com/office/drawing/2014/main" xmlns="" id="{CAF67F41-5E48-D84B-994A-E2ABE91216B7}"/>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6" name="Marcador de posición de pie de página 5">
            <a:extLst>
              <a:ext uri="{FF2B5EF4-FFF2-40B4-BE49-F238E27FC236}">
                <a16:creationId xmlns:a16="http://schemas.microsoft.com/office/drawing/2014/main" xmlns="" id="{47B71D09-821F-1C45-8A3A-1EB0456BA6F5}"/>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7E08DCCF-8153-534C-9DD8-52B7059A431C}"/>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65107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74CEB2-FB6F-3146-A811-6637DAF8D798}"/>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F77A15CB-DAAA-D345-8199-8AD0AFD61D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a:extLst>
              <a:ext uri="{FF2B5EF4-FFF2-40B4-BE49-F238E27FC236}">
                <a16:creationId xmlns:a16="http://schemas.microsoft.com/office/drawing/2014/main" xmlns="" id="{38BD24C4-F647-8E48-9F95-ECA3418148EA}"/>
              </a:ext>
            </a:extLst>
          </p:cNvPr>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posición de texto 4">
            <a:extLst>
              <a:ext uri="{FF2B5EF4-FFF2-40B4-BE49-F238E27FC236}">
                <a16:creationId xmlns:a16="http://schemas.microsoft.com/office/drawing/2014/main" xmlns="" id="{EF067559-3459-1C4C-8EDF-21C8F49E3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a:extLst>
              <a:ext uri="{FF2B5EF4-FFF2-40B4-BE49-F238E27FC236}">
                <a16:creationId xmlns:a16="http://schemas.microsoft.com/office/drawing/2014/main" xmlns="" id="{B85C9FB4-F55E-4747-AC3D-8A7810D52620}"/>
              </a:ext>
            </a:extLst>
          </p:cNvPr>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posición de fecha 6">
            <a:extLst>
              <a:ext uri="{FF2B5EF4-FFF2-40B4-BE49-F238E27FC236}">
                <a16:creationId xmlns:a16="http://schemas.microsoft.com/office/drawing/2014/main" xmlns="" id="{05D469E3-113B-F44B-881F-DBFC48E4B1B9}"/>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8" name="Marcador de posición de pie de página 7">
            <a:extLst>
              <a:ext uri="{FF2B5EF4-FFF2-40B4-BE49-F238E27FC236}">
                <a16:creationId xmlns:a16="http://schemas.microsoft.com/office/drawing/2014/main" xmlns="" id="{401A5B35-6F73-594D-917C-B985EF6F2368}"/>
              </a:ext>
            </a:extLst>
          </p:cNvPr>
          <p:cNvSpPr>
            <a:spLocks noGrp="1"/>
          </p:cNvSpPr>
          <p:nvPr>
            <p:ph type="ftr" sz="quarter" idx="11"/>
          </p:nvPr>
        </p:nvSpPr>
        <p:spPr/>
        <p:txBody>
          <a:bodyPr/>
          <a:lstStyle/>
          <a:p>
            <a:endParaRPr lang="es-CO"/>
          </a:p>
        </p:txBody>
      </p:sp>
      <p:sp>
        <p:nvSpPr>
          <p:cNvPr id="9" name="Marcador de posición de número de diapositiva 8">
            <a:extLst>
              <a:ext uri="{FF2B5EF4-FFF2-40B4-BE49-F238E27FC236}">
                <a16:creationId xmlns:a16="http://schemas.microsoft.com/office/drawing/2014/main" xmlns="" id="{13DA9805-1842-EC4E-A286-68B3D6713199}"/>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70096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7CC0D5-0BBF-8941-9055-33174A312984}"/>
              </a:ext>
            </a:extLst>
          </p:cNvPr>
          <p:cNvSpPr>
            <a:spLocks noGrp="1"/>
          </p:cNvSpPr>
          <p:nvPr>
            <p:ph type="title"/>
          </p:nvPr>
        </p:nvSpPr>
        <p:spPr/>
        <p:txBody>
          <a:bodyPr/>
          <a:lstStyle/>
          <a:p>
            <a:r>
              <a:rPr lang="es-ES" smtClean="0"/>
              <a:t>Haga clic para modificar el estilo de título del patrón</a:t>
            </a:r>
            <a:endParaRPr lang="es-CO"/>
          </a:p>
        </p:txBody>
      </p:sp>
      <p:sp>
        <p:nvSpPr>
          <p:cNvPr id="3" name="Marcador de posición de fecha 2">
            <a:extLst>
              <a:ext uri="{FF2B5EF4-FFF2-40B4-BE49-F238E27FC236}">
                <a16:creationId xmlns:a16="http://schemas.microsoft.com/office/drawing/2014/main" xmlns="" id="{76428774-DB02-0347-9781-18687ED7CED0}"/>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4" name="Marcador de posición de pie de página 3">
            <a:extLst>
              <a:ext uri="{FF2B5EF4-FFF2-40B4-BE49-F238E27FC236}">
                <a16:creationId xmlns:a16="http://schemas.microsoft.com/office/drawing/2014/main" xmlns="" id="{B9791307-DAEF-0F4B-9ACE-5ECDD57FD1CB}"/>
              </a:ext>
            </a:extLst>
          </p:cNvPr>
          <p:cNvSpPr>
            <a:spLocks noGrp="1"/>
          </p:cNvSpPr>
          <p:nvPr>
            <p:ph type="ftr" sz="quarter" idx="11"/>
          </p:nvPr>
        </p:nvSpPr>
        <p:spPr/>
        <p:txBody>
          <a:bodyPr/>
          <a:lstStyle/>
          <a:p>
            <a:endParaRPr lang="es-CO"/>
          </a:p>
        </p:txBody>
      </p:sp>
      <p:sp>
        <p:nvSpPr>
          <p:cNvPr id="5" name="Marcador de posición de número de diapositiva 4">
            <a:extLst>
              <a:ext uri="{FF2B5EF4-FFF2-40B4-BE49-F238E27FC236}">
                <a16:creationId xmlns:a16="http://schemas.microsoft.com/office/drawing/2014/main" xmlns="" id="{77036F0E-1CF6-F642-B1CA-1ABB4A93D64F}"/>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388501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xmlns="" id="{2AF4ED35-01CD-1F4B-99B4-72227A576E8E}"/>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3" name="Marcador de posición de pie de página 2">
            <a:extLst>
              <a:ext uri="{FF2B5EF4-FFF2-40B4-BE49-F238E27FC236}">
                <a16:creationId xmlns:a16="http://schemas.microsoft.com/office/drawing/2014/main" xmlns="" id="{44321C4E-DF21-9645-B652-BD8BFF2288C3}"/>
              </a:ext>
            </a:extLst>
          </p:cNvPr>
          <p:cNvSpPr>
            <a:spLocks noGrp="1"/>
          </p:cNvSpPr>
          <p:nvPr>
            <p:ph type="ftr" sz="quarter" idx="11"/>
          </p:nvPr>
        </p:nvSpPr>
        <p:spPr/>
        <p:txBody>
          <a:bodyPr/>
          <a:lstStyle/>
          <a:p>
            <a:endParaRPr lang="es-CO"/>
          </a:p>
        </p:txBody>
      </p:sp>
      <p:sp>
        <p:nvSpPr>
          <p:cNvPr id="4" name="Marcador de posición de número de diapositiva 3">
            <a:extLst>
              <a:ext uri="{FF2B5EF4-FFF2-40B4-BE49-F238E27FC236}">
                <a16:creationId xmlns:a16="http://schemas.microsoft.com/office/drawing/2014/main" xmlns="" id="{C88E3E36-8382-E648-B809-CDFBACAA7EFA}"/>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181317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8E2B6A-C032-9543-954D-73F6B286C7C0}"/>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a:extLst>
              <a:ext uri="{FF2B5EF4-FFF2-40B4-BE49-F238E27FC236}">
                <a16:creationId xmlns:a16="http://schemas.microsoft.com/office/drawing/2014/main" xmlns="" id="{B2F37D7F-1446-2D4B-AF03-A4CCEDCF2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posición de texto 3">
            <a:extLst>
              <a:ext uri="{FF2B5EF4-FFF2-40B4-BE49-F238E27FC236}">
                <a16:creationId xmlns:a16="http://schemas.microsoft.com/office/drawing/2014/main" xmlns="" id="{6FF5F6B4-2B28-824A-9467-9BE9E1ED2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a16="http://schemas.microsoft.com/office/drawing/2014/main" xmlns="" id="{0CEAC5AA-AE87-3144-9BCA-2CDFB772801B}"/>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6" name="Marcador de posición de pie de página 5">
            <a:extLst>
              <a:ext uri="{FF2B5EF4-FFF2-40B4-BE49-F238E27FC236}">
                <a16:creationId xmlns:a16="http://schemas.microsoft.com/office/drawing/2014/main" xmlns="" id="{4ACC3E18-0516-F446-844A-DDC4B6D43441}"/>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3097D6EE-38FA-9746-AECD-B7CD1F393206}"/>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394341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73B95D-F898-414F-AF92-ADADF19BD978}"/>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FE7021D4-DAEE-C44D-A9B3-125CA7091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Marcador de posición de texto 3">
            <a:extLst>
              <a:ext uri="{FF2B5EF4-FFF2-40B4-BE49-F238E27FC236}">
                <a16:creationId xmlns:a16="http://schemas.microsoft.com/office/drawing/2014/main" xmlns="" id="{CCB3A223-71E7-E448-B4BD-F525D70DE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posición de fecha 4">
            <a:extLst>
              <a:ext uri="{FF2B5EF4-FFF2-40B4-BE49-F238E27FC236}">
                <a16:creationId xmlns:a16="http://schemas.microsoft.com/office/drawing/2014/main" xmlns="" id="{1280F6EB-45D4-1C4F-A274-0908F5324E5A}"/>
              </a:ext>
            </a:extLst>
          </p:cNvPr>
          <p:cNvSpPr>
            <a:spLocks noGrp="1"/>
          </p:cNvSpPr>
          <p:nvPr>
            <p:ph type="dt" sz="half" idx="10"/>
          </p:nvPr>
        </p:nvSpPr>
        <p:spPr/>
        <p:txBody>
          <a:bodyPr/>
          <a:lstStyle/>
          <a:p>
            <a:fld id="{240D7A56-13A7-7947-9A54-95B5057AB496}" type="datetimeFigureOut">
              <a:rPr lang="es-CO" smtClean="0"/>
              <a:t>13/08/2019</a:t>
            </a:fld>
            <a:endParaRPr lang="es-CO"/>
          </a:p>
        </p:txBody>
      </p:sp>
      <p:sp>
        <p:nvSpPr>
          <p:cNvPr id="6" name="Marcador de posición de pie de página 5">
            <a:extLst>
              <a:ext uri="{FF2B5EF4-FFF2-40B4-BE49-F238E27FC236}">
                <a16:creationId xmlns:a16="http://schemas.microsoft.com/office/drawing/2014/main" xmlns="" id="{12E42ADC-3166-2340-8611-6B3BA9ED99FD}"/>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8901450A-A064-9B41-8CF9-9FF31E9D62C5}"/>
              </a:ext>
            </a:extLst>
          </p:cNvPr>
          <p:cNvSpPr>
            <a:spLocks noGrp="1"/>
          </p:cNvSpPr>
          <p:nvPr>
            <p:ph type="sldNum" sz="quarter" idx="12"/>
          </p:nvPr>
        </p:nvSpPr>
        <p:spPr/>
        <p:txBody>
          <a:bodyPr/>
          <a:lstStyle/>
          <a:p>
            <a:fld id="{2C4536F1-9366-4647-99DC-650D6163A95D}" type="slidenum">
              <a:rPr lang="es-CO" smtClean="0"/>
              <a:t>‹Nº›</a:t>
            </a:fld>
            <a:endParaRPr lang="es-CO"/>
          </a:p>
        </p:txBody>
      </p:sp>
    </p:spTree>
    <p:extLst>
      <p:ext uri="{BB962C8B-B14F-4D97-AF65-F5344CB8AC3E}">
        <p14:creationId xmlns:p14="http://schemas.microsoft.com/office/powerpoint/2010/main" val="40599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6D708BC1-C14F-5247-B31A-146EFEFF2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1C97252B-BFE9-E742-BAA1-8E82FE52E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C878C8EE-18D8-1647-AC87-205BE1BDD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D7A56-13A7-7947-9A54-95B5057AB496}" type="datetimeFigureOut">
              <a:rPr lang="es-CO" smtClean="0"/>
              <a:t>13/08/2019</a:t>
            </a:fld>
            <a:endParaRPr lang="es-CO"/>
          </a:p>
        </p:txBody>
      </p:sp>
      <p:sp>
        <p:nvSpPr>
          <p:cNvPr id="5" name="Marcador de posición de pie de página 4">
            <a:extLst>
              <a:ext uri="{FF2B5EF4-FFF2-40B4-BE49-F238E27FC236}">
                <a16:creationId xmlns:a16="http://schemas.microsoft.com/office/drawing/2014/main" xmlns="" id="{FB6F9F43-F65A-F846-885A-7C706604A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posición de número de diapositiva 5">
            <a:extLst>
              <a:ext uri="{FF2B5EF4-FFF2-40B4-BE49-F238E27FC236}">
                <a16:creationId xmlns:a16="http://schemas.microsoft.com/office/drawing/2014/main" xmlns="" id="{97964730-8E36-5840-B948-A3876DC3A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536F1-9366-4647-99DC-650D6163A95D}" type="slidenum">
              <a:rPr lang="es-CO" smtClean="0"/>
              <a:t>‹Nº›</a:t>
            </a:fld>
            <a:endParaRPr lang="es-CO"/>
          </a:p>
        </p:txBody>
      </p:sp>
    </p:spTree>
    <p:extLst>
      <p:ext uri="{BB962C8B-B14F-4D97-AF65-F5344CB8AC3E}">
        <p14:creationId xmlns:p14="http://schemas.microsoft.com/office/powerpoint/2010/main" val="95008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2EF7A5-F30D-5F48-A9BA-965D8D46AB97}"/>
              </a:ext>
            </a:extLst>
          </p:cNvPr>
          <p:cNvSpPr>
            <a:spLocks noGrp="1"/>
          </p:cNvSpPr>
          <p:nvPr>
            <p:ph type="ctrTitle"/>
          </p:nvPr>
        </p:nvSpPr>
        <p:spPr>
          <a:xfrm>
            <a:off x="6912159" y="4395724"/>
            <a:ext cx="5217458" cy="1304645"/>
          </a:xfrm>
        </p:spPr>
        <p:txBody>
          <a:bodyPr>
            <a:normAutofit fontScale="90000"/>
          </a:bodyPr>
          <a:lstStyle/>
          <a:p>
            <a:pPr algn="r"/>
            <a:r>
              <a:rPr lang="es-CO" sz="2000" b="1" dirty="0" smtClean="0">
                <a:solidFill>
                  <a:schemeClr val="bg1"/>
                </a:solidFill>
                <a:latin typeface="+mn-lt"/>
              </a:rPr>
              <a:t>Resultados presentados en: Comité Institucional de Gestión y Desempeño</a:t>
            </a:r>
            <a:br>
              <a:rPr lang="es-CO" sz="2000" b="1" dirty="0" smtClean="0">
                <a:solidFill>
                  <a:schemeClr val="bg1"/>
                </a:solidFill>
                <a:latin typeface="+mn-lt"/>
              </a:rPr>
            </a:br>
            <a:r>
              <a:rPr lang="es-CO" sz="2000" b="1" dirty="0" smtClean="0">
                <a:solidFill>
                  <a:schemeClr val="bg1"/>
                </a:solidFill>
                <a:latin typeface="+mn-lt"/>
              </a:rPr>
              <a:t>Sesión 2  - Marzo 27 de </a:t>
            </a:r>
            <a:r>
              <a:rPr lang="es-CO" sz="2000" b="1" dirty="0" smtClean="0">
                <a:solidFill>
                  <a:schemeClr val="bg1"/>
                </a:solidFill>
                <a:latin typeface="+mn-lt"/>
              </a:rPr>
              <a:t>2019</a:t>
            </a:r>
            <a:br>
              <a:rPr lang="es-CO" sz="2000" b="1" dirty="0" smtClean="0">
                <a:solidFill>
                  <a:schemeClr val="bg1"/>
                </a:solidFill>
                <a:latin typeface="+mn-lt"/>
              </a:rPr>
            </a:br>
            <a:r>
              <a:rPr lang="es-CO" sz="2000" b="1" dirty="0">
                <a:solidFill>
                  <a:schemeClr val="bg1"/>
                </a:solidFill>
                <a:latin typeface="+mn-lt"/>
              </a:rPr>
              <a:t/>
            </a:r>
            <a:br>
              <a:rPr lang="es-CO" sz="2000" b="1" dirty="0">
                <a:solidFill>
                  <a:schemeClr val="bg1"/>
                </a:solidFill>
                <a:latin typeface="+mn-lt"/>
              </a:rPr>
            </a:br>
            <a:r>
              <a:rPr lang="es-CO" sz="2000" b="1" dirty="0" smtClean="0">
                <a:solidFill>
                  <a:schemeClr val="bg1"/>
                </a:solidFill>
                <a:latin typeface="+mn-lt"/>
              </a:rPr>
              <a:t>Elaboró: Yesnith Suárez Ariza</a:t>
            </a:r>
            <a:br>
              <a:rPr lang="es-CO" sz="2000" b="1" dirty="0" smtClean="0">
                <a:solidFill>
                  <a:schemeClr val="bg1"/>
                </a:solidFill>
                <a:latin typeface="+mn-lt"/>
              </a:rPr>
            </a:br>
            <a:r>
              <a:rPr lang="es-CO" sz="2000" b="1" dirty="0" smtClean="0">
                <a:solidFill>
                  <a:schemeClr val="bg1"/>
                </a:solidFill>
                <a:latin typeface="+mn-lt"/>
              </a:rPr>
              <a:t>Grupo de Planeación</a:t>
            </a:r>
            <a:endParaRPr lang="es-CO" sz="2000" b="1" dirty="0">
              <a:solidFill>
                <a:schemeClr val="bg1"/>
              </a:solidFill>
              <a:latin typeface="+mn-lt"/>
            </a:endParaRPr>
          </a:p>
        </p:txBody>
      </p:sp>
      <p:sp>
        <p:nvSpPr>
          <p:cNvPr id="4" name="Título 1">
            <a:extLst>
              <a:ext uri="{FF2B5EF4-FFF2-40B4-BE49-F238E27FC236}">
                <a16:creationId xmlns:a16="http://schemas.microsoft.com/office/drawing/2014/main" xmlns="" id="{762EF7A5-F30D-5F48-A9BA-965D8D46AB97}"/>
              </a:ext>
            </a:extLst>
          </p:cNvPr>
          <p:cNvSpPr txBox="1">
            <a:spLocks/>
          </p:cNvSpPr>
          <p:nvPr/>
        </p:nvSpPr>
        <p:spPr>
          <a:xfrm>
            <a:off x="526301" y="2311262"/>
            <a:ext cx="5217458" cy="13046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200" b="1" dirty="0" smtClean="0">
                <a:solidFill>
                  <a:schemeClr val="bg1"/>
                </a:solidFill>
                <a:latin typeface="+mn-lt"/>
              </a:rPr>
              <a:t>Modelo Integrado de Gestión y Planeación </a:t>
            </a:r>
          </a:p>
          <a:p>
            <a:r>
              <a:rPr lang="es-CO" sz="3200" b="1" dirty="0" smtClean="0">
                <a:solidFill>
                  <a:schemeClr val="bg1"/>
                </a:solidFill>
                <a:latin typeface="+mn-lt"/>
              </a:rPr>
              <a:t>Avance IV Trimestre 2018</a:t>
            </a:r>
            <a:endParaRPr lang="es-CO" sz="3200" b="1" dirty="0">
              <a:solidFill>
                <a:schemeClr val="bg1"/>
              </a:solidFill>
              <a:latin typeface="+mn-lt"/>
            </a:endParaRPr>
          </a:p>
        </p:txBody>
      </p:sp>
    </p:spTree>
    <p:extLst>
      <p:ext uri="{BB962C8B-B14F-4D97-AF65-F5344CB8AC3E}">
        <p14:creationId xmlns:p14="http://schemas.microsoft.com/office/powerpoint/2010/main" val="1764197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4" name="Imagen 3"/>
          <p:cNvPicPr>
            <a:picLocks noChangeAspect="1"/>
          </p:cNvPicPr>
          <p:nvPr/>
        </p:nvPicPr>
        <p:blipFill>
          <a:blip r:embed="rId4"/>
          <a:stretch>
            <a:fillRect/>
          </a:stretch>
        </p:blipFill>
        <p:spPr>
          <a:xfrm>
            <a:off x="532563" y="1809436"/>
            <a:ext cx="11093380" cy="3516190"/>
          </a:xfrm>
          <a:prstGeom prst="rect">
            <a:avLst/>
          </a:prstGeom>
        </p:spPr>
      </p:pic>
    </p:spTree>
    <p:extLst>
      <p:ext uri="{BB962C8B-B14F-4D97-AF65-F5344CB8AC3E}">
        <p14:creationId xmlns:p14="http://schemas.microsoft.com/office/powerpoint/2010/main" val="2545533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3" name="Imagen 2"/>
          <p:cNvPicPr>
            <a:picLocks noChangeAspect="1"/>
          </p:cNvPicPr>
          <p:nvPr/>
        </p:nvPicPr>
        <p:blipFill>
          <a:blip r:embed="rId4"/>
          <a:stretch>
            <a:fillRect/>
          </a:stretch>
        </p:blipFill>
        <p:spPr>
          <a:xfrm>
            <a:off x="502417" y="1816292"/>
            <a:ext cx="11094479" cy="3594206"/>
          </a:xfrm>
          <a:prstGeom prst="rect">
            <a:avLst/>
          </a:prstGeom>
        </p:spPr>
      </p:pic>
    </p:spTree>
    <p:extLst>
      <p:ext uri="{BB962C8B-B14F-4D97-AF65-F5344CB8AC3E}">
        <p14:creationId xmlns:p14="http://schemas.microsoft.com/office/powerpoint/2010/main" val="1323101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4" name="Imagen 3"/>
          <p:cNvPicPr>
            <a:picLocks noChangeAspect="1"/>
          </p:cNvPicPr>
          <p:nvPr/>
        </p:nvPicPr>
        <p:blipFill>
          <a:blip r:embed="rId4"/>
          <a:stretch>
            <a:fillRect/>
          </a:stretch>
        </p:blipFill>
        <p:spPr>
          <a:xfrm>
            <a:off x="556876" y="1597322"/>
            <a:ext cx="11119309" cy="3969466"/>
          </a:xfrm>
          <a:prstGeom prst="rect">
            <a:avLst/>
          </a:prstGeom>
        </p:spPr>
      </p:pic>
    </p:spTree>
    <p:extLst>
      <p:ext uri="{BB962C8B-B14F-4D97-AF65-F5344CB8AC3E}">
        <p14:creationId xmlns:p14="http://schemas.microsoft.com/office/powerpoint/2010/main" val="403987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59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D5DF028-1A6B-8F43-9F77-15C2BA00FDF0}"/>
              </a:ext>
            </a:extLst>
          </p:cNvPr>
          <p:cNvSpPr txBox="1">
            <a:spLocks/>
          </p:cNvSpPr>
          <p:nvPr/>
        </p:nvSpPr>
        <p:spPr>
          <a:xfrm>
            <a:off x="813289" y="2120659"/>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solidFill>
                  <a:schemeClr val="bg1"/>
                </a:solidFill>
                <a:latin typeface="+mn-lt"/>
              </a:rPr>
              <a:t>Presentación Resultados Indicadores Políticas Desarrollo Administrativo – Corte Diciembre 31 de 2018</a:t>
            </a:r>
            <a:endParaRPr lang="es-CO" b="1" dirty="0">
              <a:solidFill>
                <a:schemeClr val="bg1"/>
              </a:solidFill>
              <a:latin typeface="+mn-lt"/>
            </a:endParaRPr>
          </a:p>
        </p:txBody>
      </p:sp>
    </p:spTree>
    <p:extLst>
      <p:ext uri="{BB962C8B-B14F-4D97-AF65-F5344CB8AC3E}">
        <p14:creationId xmlns:p14="http://schemas.microsoft.com/office/powerpoint/2010/main" val="65250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ítulo 1"/>
          <p:cNvSpPr>
            <a:spLocks noGrp="1"/>
          </p:cNvSpPr>
          <p:nvPr>
            <p:ph type="title"/>
          </p:nvPr>
        </p:nvSpPr>
        <p:spPr>
          <a:xfrm>
            <a:off x="2679700" y="200033"/>
            <a:ext cx="9347200" cy="803275"/>
          </a:xfrm>
        </p:spPr>
        <p:txBody>
          <a:bodyPr/>
          <a:lstStyle/>
          <a:p>
            <a:pPr algn="r"/>
            <a:r>
              <a:rPr lang="es-ES" b="1" dirty="0" smtClean="0">
                <a:solidFill>
                  <a:schemeClr val="bg1"/>
                </a:solidFill>
              </a:rPr>
              <a:t>Plan Estratégico Sectorial</a:t>
            </a:r>
            <a:endParaRPr lang="es-ES_tradnl" b="1" dirty="0">
              <a:solidFill>
                <a:schemeClr val="bg1"/>
              </a:solidFill>
            </a:endParaRPr>
          </a:p>
        </p:txBody>
      </p:sp>
      <p:pic>
        <p:nvPicPr>
          <p:cNvPr id="2" name="Imagen 1"/>
          <p:cNvPicPr>
            <a:picLocks noChangeAspect="1"/>
          </p:cNvPicPr>
          <p:nvPr/>
        </p:nvPicPr>
        <p:blipFill>
          <a:blip r:embed="rId3"/>
          <a:stretch>
            <a:fillRect/>
          </a:stretch>
        </p:blipFill>
        <p:spPr>
          <a:xfrm>
            <a:off x="921366" y="2453447"/>
            <a:ext cx="10760735" cy="2246740"/>
          </a:xfrm>
          <a:prstGeom prst="rect">
            <a:avLst/>
          </a:prstGeom>
        </p:spPr>
      </p:pic>
    </p:spTree>
    <p:extLst>
      <p:ext uri="{BB962C8B-B14F-4D97-AF65-F5344CB8AC3E}">
        <p14:creationId xmlns:p14="http://schemas.microsoft.com/office/powerpoint/2010/main" val="6967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ítulo 1"/>
          <p:cNvSpPr>
            <a:spLocks noGrp="1"/>
          </p:cNvSpPr>
          <p:nvPr>
            <p:ph type="title"/>
          </p:nvPr>
        </p:nvSpPr>
        <p:spPr>
          <a:xfrm>
            <a:off x="2679700" y="200033"/>
            <a:ext cx="9347200" cy="803275"/>
          </a:xfrm>
        </p:spPr>
        <p:txBody>
          <a:bodyPr>
            <a:normAutofit/>
          </a:bodyPr>
          <a:lstStyle/>
          <a:p>
            <a:pPr algn="r"/>
            <a:r>
              <a:rPr lang="es-CO" b="1" dirty="0" smtClean="0">
                <a:solidFill>
                  <a:schemeClr val="bg1"/>
                </a:solidFill>
              </a:rPr>
              <a:t>Indicadores Sinergia y No Sinergia</a:t>
            </a:r>
            <a:endParaRPr lang="es-ES_tradnl" b="1" dirty="0">
              <a:solidFill>
                <a:schemeClr val="bg1"/>
              </a:solidFill>
            </a:endParaRPr>
          </a:p>
        </p:txBody>
      </p:sp>
      <p:graphicFrame>
        <p:nvGraphicFramePr>
          <p:cNvPr id="5" name="154 Tabla"/>
          <p:cNvGraphicFramePr>
            <a:graphicFrameLocks noGrp="1"/>
          </p:cNvGraphicFramePr>
          <p:nvPr>
            <p:extLst>
              <p:ext uri="{D42A27DB-BD31-4B8C-83A1-F6EECF244321}">
                <p14:modId xmlns:p14="http://schemas.microsoft.com/office/powerpoint/2010/main" val="1702360646"/>
              </p:ext>
            </p:extLst>
          </p:nvPr>
        </p:nvGraphicFramePr>
        <p:xfrm>
          <a:off x="562709" y="1479188"/>
          <a:ext cx="11244104" cy="4854901"/>
        </p:xfrm>
        <a:graphic>
          <a:graphicData uri="http://schemas.openxmlformats.org/drawingml/2006/table">
            <a:tbl>
              <a:tblPr>
                <a:tableStyleId>{16D9F66E-5EB9-4882-86FB-DCBF35E3C3E4}</a:tableStyleId>
              </a:tblPr>
              <a:tblGrid>
                <a:gridCol w="1991999">
                  <a:extLst>
                    <a:ext uri="{9D8B030D-6E8A-4147-A177-3AD203B41FA5}">
                      <a16:colId xmlns="" xmlns:a16="http://schemas.microsoft.com/office/drawing/2014/main" val="20000"/>
                    </a:ext>
                  </a:extLst>
                </a:gridCol>
                <a:gridCol w="853517">
                  <a:extLst>
                    <a:ext uri="{9D8B030D-6E8A-4147-A177-3AD203B41FA5}">
                      <a16:colId xmlns="" xmlns:a16="http://schemas.microsoft.com/office/drawing/2014/main" val="20005"/>
                    </a:ext>
                  </a:extLst>
                </a:gridCol>
                <a:gridCol w="864895">
                  <a:extLst>
                    <a:ext uri="{9D8B030D-6E8A-4147-A177-3AD203B41FA5}">
                      <a16:colId xmlns="" xmlns:a16="http://schemas.microsoft.com/office/drawing/2014/main" val="20006"/>
                    </a:ext>
                  </a:extLst>
                </a:gridCol>
                <a:gridCol w="705572">
                  <a:extLst>
                    <a:ext uri="{9D8B030D-6E8A-4147-A177-3AD203B41FA5}">
                      <a16:colId xmlns="" xmlns:a16="http://schemas.microsoft.com/office/drawing/2014/main" val="20007"/>
                    </a:ext>
                  </a:extLst>
                </a:gridCol>
                <a:gridCol w="6828121">
                  <a:extLst>
                    <a:ext uri="{9D8B030D-6E8A-4147-A177-3AD203B41FA5}">
                      <a16:colId xmlns="" xmlns:a16="http://schemas.microsoft.com/office/drawing/2014/main" val="563216495"/>
                    </a:ext>
                  </a:extLst>
                </a:gridCol>
              </a:tblGrid>
              <a:tr h="579866">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1" kern="1200" cap="all" dirty="0"/>
                        <a:t>Consolidación del sector minero, formalización y producción limpia</a:t>
                      </a:r>
                      <a:endParaRPr lang="es-CO" sz="1200" b="1" kern="1200" cap="all" dirty="0">
                        <a:solidFill>
                          <a:schemeClr val="tx1"/>
                        </a:solidFill>
                        <a:latin typeface="+mn-lt"/>
                        <a:ea typeface="Verdana" panose="020B0604030504040204" pitchFamily="34" charset="0"/>
                        <a:cs typeface="Verdana" panose="020B0604030504040204" pitchFamily="34" charset="0"/>
                      </a:endParaRPr>
                    </a:p>
                  </a:txBody>
                  <a:tcPr marL="8608" marR="8608" marT="8609"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a:t>Avance 2018</a:t>
                      </a:r>
                      <a:endParaRPr lang="es-CO" sz="1200" b="1" kern="1200" cap="all" dirty="0">
                        <a:solidFill>
                          <a:schemeClr val="tx1"/>
                        </a:solidFill>
                        <a:latin typeface="+mn-lt"/>
                        <a:ea typeface="Verdana" panose="020B0604030504040204" pitchFamily="34" charset="0"/>
                        <a:cs typeface="Verdana" panose="020B0604030504040204" pitchFamily="34" charset="0"/>
                      </a:endParaRPr>
                    </a:p>
                  </a:txBody>
                  <a:tcPr marL="8609" marR="8609" marT="8608"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smtClean="0"/>
                        <a:t>%</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smtClean="0"/>
                        <a:t>avance</a:t>
                      </a:r>
                      <a:endParaRPr lang="es-CO" sz="1200" b="1" kern="1200" cap="all" dirty="0">
                        <a:solidFill>
                          <a:schemeClr val="tx1"/>
                        </a:solidFill>
                        <a:latin typeface="+mn-lt"/>
                        <a:ea typeface="Verdana" panose="020B0604030504040204" pitchFamily="34" charset="0"/>
                        <a:cs typeface="Verdana" panose="020B0604030504040204" pitchFamily="34" charset="0"/>
                      </a:endParaRPr>
                    </a:p>
                  </a:txBody>
                  <a:tcPr marL="8609" marR="8609" marT="8608"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a:t>Meta </a:t>
                      </a:r>
                    </a:p>
                    <a:p>
                      <a:pPr marL="0" marR="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a:t>2018</a:t>
                      </a:r>
                      <a:endParaRPr lang="es-CO" sz="1200" b="1" kern="1200" cap="all" dirty="0">
                        <a:solidFill>
                          <a:schemeClr val="tx1"/>
                        </a:solidFill>
                        <a:latin typeface="+mn-lt"/>
                        <a:ea typeface="Verdana" panose="020B0604030504040204" pitchFamily="34" charset="0"/>
                        <a:cs typeface="Verdana" panose="020B0604030504040204" pitchFamily="34" charset="0"/>
                      </a:endParaRPr>
                    </a:p>
                  </a:txBody>
                  <a:tcPr marL="8609" marR="8609" marT="860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b="1" kern="1200" cap="all" dirty="0" smtClean="0"/>
                        <a:t>ANÁLISIS</a:t>
                      </a:r>
                      <a:r>
                        <a:rPr lang="es-CO" sz="1200" b="1" kern="1200" cap="all" baseline="0" dirty="0" smtClean="0"/>
                        <a:t> CUALITATIVO</a:t>
                      </a:r>
                      <a:endParaRPr lang="es-CO" sz="1200" b="1" kern="1200" cap="all" dirty="0">
                        <a:solidFill>
                          <a:schemeClr val="tx1"/>
                        </a:solidFill>
                        <a:latin typeface="+mn-lt"/>
                        <a:ea typeface="Verdana" panose="020B0604030504040204" pitchFamily="34" charset="0"/>
                        <a:cs typeface="Verdana" panose="020B0604030504040204" pitchFamily="34" charset="0"/>
                      </a:endParaRPr>
                    </a:p>
                  </a:txBody>
                  <a:tcPr marL="8609" marR="8609" marT="8608" marB="0" anchor="ctr"/>
                </a:tc>
                <a:extLst>
                  <a:ext uri="{0D108BD9-81ED-4DB2-BD59-A6C34878D82A}">
                    <a16:rowId xmlns="" xmlns:a16="http://schemas.microsoft.com/office/drawing/2014/main" val="10000"/>
                  </a:ext>
                </a:extLst>
              </a:tr>
              <a:tr h="63434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s-ES_tradnl" sz="1200" dirty="0"/>
                        <a:t>Producción anual de carbón (Millones de Toneladas</a:t>
                      </a:r>
                      <a:r>
                        <a:rPr lang="es-ES_tradnl" sz="1200" dirty="0" smtClean="0"/>
                        <a:t>) (s)</a:t>
                      </a:r>
                      <a:endParaRPr lang="es-ES_tradnl" sz="1200" b="0" dirty="0">
                        <a:solidFill>
                          <a:schemeClr val="tx1"/>
                        </a:solidFill>
                        <a:latin typeface="+mn-lt"/>
                        <a:cs typeface="Verdana"/>
                      </a:endParaRPr>
                    </a:p>
                  </a:txBody>
                  <a:tcPr marL="71990" marR="71990" marT="71954" marB="7195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89,44</a:t>
                      </a:r>
                      <a:endParaRPr lang="es-CO" sz="1200" b="0" i="0" u="none" strike="noStrike" dirty="0">
                        <a:solidFill>
                          <a:schemeClr val="tx1"/>
                        </a:solidFill>
                        <a:effectLst/>
                        <a:latin typeface="+mn-lt"/>
                        <a:cs typeface="Verdana"/>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latin typeface="+mn-lt"/>
                        </a:rPr>
                        <a:t>87,26</a:t>
                      </a:r>
                      <a:r>
                        <a:rPr lang="es-CO" sz="1200" u="none" strike="noStrike" dirty="0" smtClean="0">
                          <a:effectLst/>
                        </a:rPr>
                        <a:t>%</a:t>
                      </a:r>
                      <a:endParaRPr lang="es-CO" sz="1200" b="0" i="0" u="none" strike="noStrike" dirty="0">
                        <a:solidFill>
                          <a:schemeClr val="tx1"/>
                        </a:solidFill>
                        <a:effectLst/>
                        <a:latin typeface="+mn-lt"/>
                        <a:cs typeface="Verdana"/>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a:effectLst/>
                        </a:rPr>
                        <a:t>102,5</a:t>
                      </a:r>
                      <a:endParaRPr lang="es-CO" sz="1200" b="0" i="0" u="none" strike="noStrike" dirty="0">
                        <a:solidFill>
                          <a:schemeClr val="tx1"/>
                        </a:solidFill>
                        <a:effectLst/>
                        <a:latin typeface="+mn-lt"/>
                        <a:cs typeface="Verdana"/>
                      </a:endParaRPr>
                    </a:p>
                  </a:txBody>
                  <a:tcPr marL="0" marR="0" marT="0" marB="0" anchor="ctr"/>
                </a:tc>
                <a:tc>
                  <a:txBody>
                    <a:bodyPr/>
                    <a:lstStyle/>
                    <a:p>
                      <a:pPr algn="just" fontAlgn="ctr"/>
                      <a:r>
                        <a:rPr lang="es-CO" sz="1200" u="none" strike="noStrike" cap="none" dirty="0" smtClean="0">
                          <a:effectLst/>
                          <a:sym typeface="Arial"/>
                        </a:rPr>
                        <a:t>La producción de carbón no alcanzó la meta establecida debido a distintas razones técnicas de los proyectos interés nacional del Cesar y Guajira que impidieron lograr una mayor producción. Adicionalmente, la meta propuesta fue considerablemente superior al máximo histórico de producción que correspondió a 91 millones de toneladas, lo que la convertía en una meta poco realista</a:t>
                      </a:r>
                      <a:endParaRPr lang="es-CO" sz="1200" b="0" i="0" u="none" strike="noStrike" cap="none" dirty="0">
                        <a:solidFill>
                          <a:schemeClr val="tx1"/>
                        </a:solidFill>
                        <a:effectLst/>
                        <a:latin typeface="+mn-lt"/>
                        <a:ea typeface="+mn-ea"/>
                        <a:cs typeface="+mn-cs"/>
                        <a:sym typeface="Arial"/>
                      </a:endParaRPr>
                    </a:p>
                  </a:txBody>
                  <a:tcPr marL="0" marR="0" marT="0" marB="0" anchor="ctr"/>
                </a:tc>
                <a:extLst>
                  <a:ext uri="{0D108BD9-81ED-4DB2-BD59-A6C34878D82A}">
                    <a16:rowId xmlns="" xmlns:a16="http://schemas.microsoft.com/office/drawing/2014/main" val="10001"/>
                  </a:ext>
                </a:extLst>
              </a:tr>
              <a:tr h="7612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200" u="none" strike="noStrike" kern="1200" dirty="0">
                          <a:effectLst/>
                        </a:rPr>
                        <a:t>Índice de fatalidad Minera </a:t>
                      </a:r>
                      <a:r>
                        <a:rPr lang="es-CO" sz="1200" u="none" strike="noStrike" kern="1200" dirty="0" smtClean="0">
                          <a:effectLst/>
                        </a:rPr>
                        <a:t>(s)</a:t>
                      </a:r>
                      <a:endParaRPr lang="es-CO" sz="1200" b="0" dirty="0">
                        <a:solidFill>
                          <a:schemeClr val="tx1"/>
                        </a:solidFill>
                        <a:latin typeface="+mn-lt"/>
                        <a:ea typeface="Verdana" panose="020B0604030504040204" pitchFamily="34" charset="0"/>
                        <a:cs typeface="Verdana"/>
                      </a:endParaRPr>
                    </a:p>
                  </a:txBody>
                  <a:tcPr marL="91432" marR="91432" marT="45684" marB="4568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a:effectLst/>
                        </a:rPr>
                        <a:t>1,90%</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91,38%</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a:effectLst/>
                        </a:rPr>
                        <a:t>1,50%</a:t>
                      </a:r>
                      <a:endParaRPr lang="es-CO" sz="1200" b="0" i="0" u="none" strike="noStrike" dirty="0">
                        <a:solidFill>
                          <a:schemeClr val="tx1"/>
                        </a:solidFill>
                        <a:effectLst/>
                        <a:latin typeface="+mn-lt"/>
                      </a:endParaRPr>
                    </a:p>
                  </a:txBody>
                  <a:tcPr marL="0" marR="0" marT="0" marB="0" anchor="ctr"/>
                </a:tc>
                <a:tc>
                  <a:txBody>
                    <a:bodyPr/>
                    <a:lstStyle/>
                    <a:p>
                      <a:pPr algn="just" fontAlgn="ctr"/>
                      <a:r>
                        <a:rPr lang="es-CO" sz="1200" u="none" strike="noStrike" dirty="0" smtClean="0">
                          <a:effectLst/>
                        </a:rPr>
                        <a:t>Durante el mes de diciembre de 2018 se presentaron nueve (9) emergencias mineras en los departamentos de: Boyaca con tres (3) , Norte de Santander con dos (2),Cundinamarca con dos (2) y Caldas con dos (2). Las fatalidades fueron generadas por: Derrumbe cuatro(4) fatalidades, atmosferas viciadas una(1) persona fallecida y otras causas con una(1) fallecida . Por lo anterior, al 31 de diciembre de 2018 se habían presentado: 142 emergencias ,112 fatalidades, 70 ilesos y 80 heridos</a:t>
                      </a:r>
                      <a:endParaRPr lang="es-CO" sz="1200" b="0" i="0" u="none" strike="noStrike" dirty="0">
                        <a:solidFill>
                          <a:schemeClr val="tx1"/>
                        </a:solidFill>
                        <a:effectLst/>
                        <a:latin typeface="+mn-lt"/>
                      </a:endParaRPr>
                    </a:p>
                  </a:txBody>
                  <a:tcPr marL="0" marR="0" marT="0" marB="0" anchor="ctr"/>
                </a:tc>
                <a:extLst>
                  <a:ext uri="{0D108BD9-81ED-4DB2-BD59-A6C34878D82A}">
                    <a16:rowId xmlns="" xmlns:a16="http://schemas.microsoft.com/office/drawing/2014/main" val="10003"/>
                  </a:ext>
                </a:extLst>
              </a:tr>
              <a:tr h="57087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1200" u="none" strike="noStrike" kern="1200" dirty="0">
                          <a:effectLst/>
                        </a:rPr>
                        <a:t>Porcentaje de títulos mineros vigentes </a:t>
                      </a:r>
                      <a:r>
                        <a:rPr lang="es-CO" sz="1200" u="none" strike="noStrike" kern="1200" dirty="0" smtClean="0">
                          <a:effectLst/>
                        </a:rPr>
                        <a:t>fiscalizados (s)</a:t>
                      </a:r>
                      <a:endParaRPr lang="es-CO" sz="1200" b="0" i="0" u="none" strike="noStrike" kern="1200" dirty="0">
                        <a:solidFill>
                          <a:schemeClr val="tx1"/>
                        </a:solidFill>
                        <a:effectLst/>
                        <a:latin typeface="+mn-lt"/>
                        <a:ea typeface="+mn-ea"/>
                        <a:cs typeface="Verdana"/>
                      </a:endParaRPr>
                    </a:p>
                  </a:txBody>
                  <a:tcPr marL="91457" marR="91457" marT="45706" marB="45706"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87%</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87%</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a:effectLst/>
                        </a:rPr>
                        <a:t>100%</a:t>
                      </a:r>
                      <a:endParaRPr lang="es-CO" sz="1200" b="0" i="0" u="none" strike="noStrike" dirty="0">
                        <a:solidFill>
                          <a:schemeClr val="tx1"/>
                        </a:solidFill>
                        <a:effectLst/>
                        <a:latin typeface="+mn-lt"/>
                      </a:endParaRPr>
                    </a:p>
                  </a:txBody>
                  <a:tcPr marL="0" marR="0" marT="0" marB="0" anchor="ctr"/>
                </a:tc>
                <a:tc>
                  <a:txBody>
                    <a:bodyPr/>
                    <a:lstStyle/>
                    <a:p>
                      <a:pPr algn="just" fontAlgn="ctr"/>
                      <a:r>
                        <a:rPr lang="es-CO" sz="1200" u="none" strike="noStrike" dirty="0" smtClean="0">
                          <a:effectLst/>
                        </a:rPr>
                        <a:t>A diciembre de 2018 se han realizado inspecciones de campo o evaluaciones documentales al 87% de los títulos. Esto es 6.041 de 6962 títulos vigentes a enero-2018.</a:t>
                      </a:r>
                      <a:endParaRPr lang="es-CO" sz="1200" b="0" i="0" u="none" strike="noStrike" dirty="0">
                        <a:solidFill>
                          <a:schemeClr val="tx1"/>
                        </a:solidFill>
                        <a:effectLst/>
                        <a:latin typeface="+mn-lt"/>
                      </a:endParaRPr>
                    </a:p>
                  </a:txBody>
                  <a:tcPr marL="0" marR="0" marT="0" marB="0" anchor="ctr"/>
                </a:tc>
                <a:extLst>
                  <a:ext uri="{0D108BD9-81ED-4DB2-BD59-A6C34878D82A}">
                    <a16:rowId xmlns="" xmlns:a16="http://schemas.microsoft.com/office/drawing/2014/main" val="10004"/>
                  </a:ext>
                </a:extLst>
              </a:tr>
              <a:tr h="13955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aseline="0" dirty="0"/>
                        <a:t>Número de solicitudes por resolver por la ANM (stock más ingresos nuevos anuales</a:t>
                      </a:r>
                      <a:r>
                        <a:rPr lang="es-CO" sz="1200" baseline="0" dirty="0" smtClean="0"/>
                        <a:t>) (s)</a:t>
                      </a:r>
                      <a:endParaRPr lang="es-CO" sz="1200" b="0" dirty="0">
                        <a:solidFill>
                          <a:schemeClr val="tx1"/>
                        </a:solidFill>
                        <a:latin typeface="+mn-lt"/>
                        <a:ea typeface="Verdana" panose="020B0604030504040204" pitchFamily="34" charset="0"/>
                        <a:cs typeface="Verdana"/>
                      </a:endParaRPr>
                    </a:p>
                  </a:txBody>
                  <a:tcPr marL="91432" marR="91432" marT="45684" marB="45684"/>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9371</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smtClean="0">
                          <a:effectLst/>
                        </a:rPr>
                        <a:t>17,52 %</a:t>
                      </a:r>
                      <a:endParaRPr lang="es-CO" sz="12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200" u="none" strike="noStrike" dirty="0">
                          <a:effectLst/>
                        </a:rPr>
                        <a:t>1.500</a:t>
                      </a:r>
                      <a:endParaRPr lang="es-CO" sz="1200" b="0" i="0" u="none" strike="noStrike" dirty="0">
                        <a:solidFill>
                          <a:schemeClr val="tx1"/>
                        </a:solidFill>
                        <a:effectLst/>
                        <a:latin typeface="+mn-lt"/>
                      </a:endParaRPr>
                    </a:p>
                  </a:txBody>
                  <a:tcPr marL="0" marR="0" marT="0" marB="0" anchor="ctr"/>
                </a:tc>
                <a:tc>
                  <a:txBody>
                    <a:bodyPr/>
                    <a:lstStyle/>
                    <a:p>
                      <a:pPr marR="0" algn="just" rtl="0" fontAlgn="ctr">
                        <a:lnSpc>
                          <a:spcPct val="100000"/>
                        </a:lnSpc>
                        <a:spcBef>
                          <a:spcPts val="0"/>
                        </a:spcBef>
                        <a:spcAft>
                          <a:spcPts val="0"/>
                        </a:spcAft>
                        <a:buClr>
                          <a:srgbClr val="000000"/>
                        </a:buClr>
                        <a:buFont typeface="Arial"/>
                      </a:pPr>
                      <a:r>
                        <a:rPr lang="es-CO" sz="1200" u="none" strike="noStrike" cap="none" dirty="0" smtClean="0">
                          <a:effectLst/>
                          <a:sym typeface="Arial"/>
                        </a:rPr>
                        <a:t>El Stock con el que termina diciembre de 2018 es igual a 9371, lo que equivale al total de solicitudes mineras por resolver en el CMC. 7.520 corresponden a propuestas de contrato de concesión minera, de ellas 65 fueron radicadas en diciembre y se crearon 30 placas alternas. Es importante mencionar que 1.042 solicitudes no se pueden trabajar dado que tienen alguna suspensión y/o restricción judicial o ambiental y 847 viabilizadas 113 corresponden a Autorizaciones temporales que se tramitan dentro de los términos de Ley. 1.718 son solicitudes de Legalización Minera; de estas, 85 cursan su trámite por Ley 685/2001, y sobre 1.633 no se adelanta trámite alguno debido a la suspensión del Decreto 933/2013. 20 áreas de reserva especial De todo lo anterior, se resalta que solo se pueden trabajar 5.829 solicitudes dadas las restricciones que se tienen en cada uno de los programas (1.042 PCC suspendidas, + 1.633 Suspensión del Decreto 933/2013 + 20 ARES+ 847 viabilizadas).</a:t>
                      </a:r>
                      <a:endParaRPr lang="es-CO" sz="1200" b="0" i="0" u="none" strike="noStrike" cap="none" dirty="0">
                        <a:solidFill>
                          <a:schemeClr val="tx1"/>
                        </a:solidFill>
                        <a:effectLst/>
                        <a:latin typeface="+mn-lt"/>
                        <a:ea typeface="+mn-ea"/>
                        <a:cs typeface="+mn-cs"/>
                        <a:sym typeface="Arial"/>
                      </a:endParaRPr>
                    </a:p>
                  </a:txBody>
                  <a:tcPr marL="0" marR="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5652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154 Tabla"/>
          <p:cNvGraphicFramePr>
            <a:graphicFrameLocks noGrp="1"/>
          </p:cNvGraphicFramePr>
          <p:nvPr>
            <p:extLst>
              <p:ext uri="{D42A27DB-BD31-4B8C-83A1-F6EECF244321}">
                <p14:modId xmlns:p14="http://schemas.microsoft.com/office/powerpoint/2010/main" val="2839961685"/>
              </p:ext>
            </p:extLst>
          </p:nvPr>
        </p:nvGraphicFramePr>
        <p:xfrm>
          <a:off x="738413" y="1783925"/>
          <a:ext cx="10870251" cy="4180103"/>
        </p:xfrm>
        <a:graphic>
          <a:graphicData uri="http://schemas.openxmlformats.org/drawingml/2006/table">
            <a:tbl>
              <a:tblPr>
                <a:tableStyleId>{16D9F66E-5EB9-4882-86FB-DCBF35E3C3E4}</a:tableStyleId>
              </a:tblPr>
              <a:tblGrid>
                <a:gridCol w="3609047">
                  <a:extLst>
                    <a:ext uri="{9D8B030D-6E8A-4147-A177-3AD203B41FA5}">
                      <a16:colId xmlns="" xmlns:a16="http://schemas.microsoft.com/office/drawing/2014/main" val="20000"/>
                    </a:ext>
                  </a:extLst>
                </a:gridCol>
                <a:gridCol w="891149">
                  <a:extLst>
                    <a:ext uri="{9D8B030D-6E8A-4147-A177-3AD203B41FA5}">
                      <a16:colId xmlns="" xmlns:a16="http://schemas.microsoft.com/office/drawing/2014/main" val="20005"/>
                    </a:ext>
                  </a:extLst>
                </a:gridCol>
                <a:gridCol w="990163">
                  <a:extLst>
                    <a:ext uri="{9D8B030D-6E8A-4147-A177-3AD203B41FA5}">
                      <a16:colId xmlns="" xmlns:a16="http://schemas.microsoft.com/office/drawing/2014/main" val="20006"/>
                    </a:ext>
                  </a:extLst>
                </a:gridCol>
                <a:gridCol w="1111184">
                  <a:extLst>
                    <a:ext uri="{9D8B030D-6E8A-4147-A177-3AD203B41FA5}">
                      <a16:colId xmlns="" xmlns:a16="http://schemas.microsoft.com/office/drawing/2014/main" val="20007"/>
                    </a:ext>
                  </a:extLst>
                </a:gridCol>
                <a:gridCol w="4268708">
                  <a:extLst>
                    <a:ext uri="{9D8B030D-6E8A-4147-A177-3AD203B41FA5}">
                      <a16:colId xmlns="" xmlns:a16="http://schemas.microsoft.com/office/drawing/2014/main" val="563216495"/>
                    </a:ext>
                  </a:extLst>
                </a:gridCol>
              </a:tblGrid>
              <a:tr h="392699">
                <a:tc>
                  <a:txBody>
                    <a:bodyPr/>
                    <a:lstStyle>
                      <a:lvl1pPr marL="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dk1"/>
                          </a:solidFill>
                          <a:latin typeface="Arial"/>
                          <a:cs typeface="Arial"/>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b="1" kern="1200" cap="all" dirty="0" smtClean="0">
                          <a:latin typeface="+mn-lt"/>
                        </a:rPr>
                        <a:t>Consolidación del sector minero, formalización y producción limpia</a:t>
                      </a:r>
                      <a:endParaRPr lang="es-CO" sz="1400" b="1" kern="1200" cap="all" dirty="0">
                        <a:solidFill>
                          <a:srgbClr val="083669"/>
                        </a:solidFill>
                        <a:latin typeface="+mn-lt"/>
                        <a:ea typeface="Verdana" panose="020B0604030504040204" pitchFamily="34" charset="0"/>
                        <a:cs typeface="Verdana" panose="020B0604030504040204" pitchFamily="34" charset="0"/>
                      </a:endParaRPr>
                    </a:p>
                  </a:txBody>
                  <a:tcPr marL="8608" marR="8608" marT="8609"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a:latin typeface="+mn-lt"/>
                        </a:rPr>
                        <a:t>Avance 2018</a:t>
                      </a:r>
                      <a:endParaRPr lang="es-CO" sz="1400" b="1" kern="1200" cap="all" dirty="0">
                        <a:solidFill>
                          <a:srgbClr val="083669"/>
                        </a:solidFill>
                        <a:latin typeface="+mn-lt"/>
                        <a:ea typeface="Verdana" panose="020B0604030504040204" pitchFamily="34" charset="0"/>
                        <a:cs typeface="Verdana" panose="020B0604030504040204" pitchFamily="34" charset="0"/>
                      </a:endParaRPr>
                    </a:p>
                  </a:txBody>
                  <a:tcPr marL="8609" marR="8609" marT="8608"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smtClean="0">
                          <a:latin typeface="+mn-lt"/>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smtClean="0">
                          <a:latin typeface="+mn-lt"/>
                        </a:rPr>
                        <a:t>avance</a:t>
                      </a:r>
                      <a:endParaRPr lang="es-CO" sz="1400" b="1" kern="1200" cap="all" dirty="0">
                        <a:solidFill>
                          <a:srgbClr val="083669"/>
                        </a:solidFill>
                        <a:latin typeface="+mn-lt"/>
                        <a:ea typeface="Verdana" panose="020B0604030504040204" pitchFamily="34" charset="0"/>
                        <a:cs typeface="Verdana" panose="020B0604030504040204" pitchFamily="34" charset="0"/>
                      </a:endParaRPr>
                    </a:p>
                  </a:txBody>
                  <a:tcPr marL="8609" marR="8609" marT="8608"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a:latin typeface="+mn-lt"/>
                        </a:rPr>
                        <a:t>Meta </a:t>
                      </a:r>
                    </a:p>
                    <a:p>
                      <a:pPr marL="0" marR="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a:latin typeface="+mn-lt"/>
                        </a:rPr>
                        <a:t>2018</a:t>
                      </a:r>
                      <a:endParaRPr lang="es-CO" sz="1400" b="1" kern="1200" cap="all" dirty="0">
                        <a:solidFill>
                          <a:srgbClr val="083669"/>
                        </a:solidFill>
                        <a:latin typeface="+mn-lt"/>
                        <a:ea typeface="Verdana" panose="020B0604030504040204" pitchFamily="34" charset="0"/>
                        <a:cs typeface="Verdana" panose="020B0604030504040204" pitchFamily="34" charset="0"/>
                      </a:endParaRPr>
                    </a:p>
                  </a:txBody>
                  <a:tcPr marL="8609" marR="8609" marT="860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1" kern="1200" cap="all" dirty="0" smtClean="0">
                          <a:latin typeface="+mn-lt"/>
                        </a:rPr>
                        <a:t>ANÁLISIS</a:t>
                      </a:r>
                      <a:r>
                        <a:rPr lang="es-CO" sz="1400" b="1" kern="1200" cap="all" baseline="0" dirty="0" smtClean="0">
                          <a:latin typeface="+mn-lt"/>
                        </a:rPr>
                        <a:t> CUALITATIVO</a:t>
                      </a:r>
                      <a:endParaRPr lang="es-CO" sz="1400" b="1" kern="1200" cap="all" dirty="0">
                        <a:solidFill>
                          <a:srgbClr val="083669"/>
                        </a:solidFill>
                        <a:latin typeface="+mn-lt"/>
                        <a:ea typeface="Verdana" panose="020B0604030504040204" pitchFamily="34" charset="0"/>
                        <a:cs typeface="Verdana" panose="020B0604030504040204" pitchFamily="34" charset="0"/>
                      </a:endParaRPr>
                    </a:p>
                  </a:txBody>
                  <a:tcPr marL="8609" marR="8609" marT="8608" marB="0" anchor="ctr"/>
                </a:tc>
                <a:extLst>
                  <a:ext uri="{0D108BD9-81ED-4DB2-BD59-A6C34878D82A}">
                    <a16:rowId xmlns="" xmlns:a16="http://schemas.microsoft.com/office/drawing/2014/main" val="10000"/>
                  </a:ext>
                </a:extLst>
              </a:tr>
              <a:tr h="11845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just"/>
                      <a:r>
                        <a:rPr lang="es-CO" sz="1400" dirty="0" smtClean="0">
                          <a:latin typeface="+mn-lt"/>
                        </a:rPr>
                        <a:t>Visitas de Seguimiento y control a unidades de producción minera en proceso de formalización en  títulos mineros </a:t>
                      </a:r>
                      <a:endParaRPr lang="es-ES_tradnl" sz="1400" b="0" dirty="0">
                        <a:solidFill>
                          <a:schemeClr val="tx1"/>
                        </a:solidFill>
                        <a:latin typeface="+mn-lt"/>
                        <a:cs typeface="Verdana"/>
                      </a:endParaRPr>
                    </a:p>
                  </a:txBody>
                  <a:tcPr marL="71990" marR="71990" marT="71954" marB="7195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cap="none" dirty="0" smtClean="0">
                          <a:latin typeface="+mn-lt"/>
                          <a:sym typeface="Arial"/>
                        </a:rPr>
                        <a:t>578</a:t>
                      </a:r>
                      <a:endParaRPr lang="es-CO" sz="1400" b="0" i="0" u="none" strike="noStrike" cap="none" dirty="0">
                        <a:solidFill>
                          <a:schemeClr val="tx1"/>
                        </a:solidFill>
                        <a:latin typeface="+mn-lt"/>
                        <a:ea typeface="+mn-ea"/>
                        <a:cs typeface="Verdana"/>
                        <a:sym typeface="Arial"/>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cap="none" dirty="0" smtClean="0">
                          <a:latin typeface="+mn-lt"/>
                          <a:sym typeface="Arial"/>
                        </a:rPr>
                        <a:t>48,60%</a:t>
                      </a:r>
                      <a:endParaRPr lang="es-CO" sz="1400" b="0" i="0" u="none" strike="noStrike" cap="none" dirty="0">
                        <a:solidFill>
                          <a:schemeClr val="tx1"/>
                        </a:solidFill>
                        <a:latin typeface="+mn-lt"/>
                        <a:ea typeface="+mn-ea"/>
                        <a:cs typeface="Verdana"/>
                        <a:sym typeface="Arial"/>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cap="none" dirty="0" smtClean="0">
                          <a:latin typeface="+mn-lt"/>
                          <a:sym typeface="Arial"/>
                        </a:rPr>
                        <a:t>3560</a:t>
                      </a:r>
                      <a:endParaRPr lang="es-CO" sz="1400" b="0" i="0" u="none" strike="noStrike" cap="none" dirty="0">
                        <a:solidFill>
                          <a:schemeClr val="tx1"/>
                        </a:solidFill>
                        <a:latin typeface="+mn-lt"/>
                        <a:ea typeface="+mn-ea"/>
                        <a:cs typeface="Verdana"/>
                        <a:sym typeface="Arial"/>
                      </a:endParaRPr>
                    </a:p>
                  </a:txBody>
                  <a:tcPr marL="0" marR="0" marT="0" marB="0" anchor="ctr"/>
                </a:tc>
                <a:tc>
                  <a:txBody>
                    <a:bodyPr/>
                    <a:lstStyle/>
                    <a:p>
                      <a:pPr algn="just" fontAlgn="ctr"/>
                      <a:r>
                        <a:rPr lang="es-CO" sz="1400" u="none" strike="noStrike" cap="none" dirty="0" smtClean="0">
                          <a:effectLst/>
                          <a:latin typeface="+mn-lt"/>
                          <a:sym typeface="Arial"/>
                        </a:rPr>
                        <a:t>A diciembre de 2018 se alcanzó un total de 578 títulos inspeccionados en campo con el correspondiente informe cargado en la Herramienta de Fiscalización. Esto de un total de 682 títulos con UPM en proceso de formalización. Lo anterior representa un porcentaje del 85%. ES importante indicar que  la base corresponde</a:t>
                      </a:r>
                      <a:r>
                        <a:rPr lang="es-CO" sz="1400" u="none" strike="noStrike" cap="none" baseline="0" dirty="0" smtClean="0">
                          <a:effectLst/>
                          <a:latin typeface="+mn-lt"/>
                          <a:sym typeface="Arial"/>
                        </a:rPr>
                        <a:t> a</a:t>
                      </a:r>
                      <a:r>
                        <a:rPr lang="es-CO" sz="1400" u="none" strike="noStrike" cap="none" dirty="0" smtClean="0">
                          <a:effectLst/>
                          <a:latin typeface="+mn-lt"/>
                          <a:sym typeface="Arial"/>
                        </a:rPr>
                        <a:t> 682 títulos con Unidades Productivas en Proceso de Formalización</a:t>
                      </a:r>
                      <a:endParaRPr lang="es-CO" sz="1400" b="0" i="0" u="none" strike="noStrike" cap="none" dirty="0">
                        <a:solidFill>
                          <a:schemeClr val="tx1"/>
                        </a:solidFill>
                        <a:effectLst/>
                        <a:latin typeface="+mn-lt"/>
                        <a:ea typeface="+mn-ea"/>
                        <a:cs typeface="+mn-cs"/>
                        <a:sym typeface="Arial"/>
                      </a:endParaRPr>
                    </a:p>
                  </a:txBody>
                  <a:tcPr marL="0" marR="0" marT="0" marB="0" anchor="ctr"/>
                </a:tc>
                <a:extLst>
                  <a:ext uri="{0D108BD9-81ED-4DB2-BD59-A6C34878D82A}">
                    <a16:rowId xmlns="" xmlns:a16="http://schemas.microsoft.com/office/drawing/2014/main" val="10001"/>
                  </a:ext>
                </a:extLst>
              </a:tr>
              <a:tr h="7613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dirty="0" smtClean="0">
                          <a:latin typeface="+mn-lt"/>
                        </a:rPr>
                        <a:t>Visitas de seguimiento y control a titulares mineros de oro que cuenten con planta de beneficio de oro</a:t>
                      </a:r>
                      <a:endParaRPr lang="es-CO" sz="1400" b="0" dirty="0">
                        <a:latin typeface="+mn-lt"/>
                        <a:ea typeface="Verdana" panose="020B0604030504040204" pitchFamily="34" charset="0"/>
                        <a:cs typeface="Verdana"/>
                      </a:endParaRPr>
                    </a:p>
                  </a:txBody>
                  <a:tcPr marL="91432" marR="91432" marT="45684" marB="45684"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dirty="0" smtClean="0">
                          <a:effectLst/>
                          <a:latin typeface="+mn-lt"/>
                        </a:rPr>
                        <a:t>74%</a:t>
                      </a:r>
                      <a:endParaRPr lang="es-CO" sz="14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dirty="0" smtClean="0">
                          <a:effectLst/>
                          <a:latin typeface="+mn-lt"/>
                        </a:rPr>
                        <a:t>103,96%</a:t>
                      </a:r>
                      <a:endParaRPr lang="es-CO" sz="1400" b="0" i="0" u="none" strike="noStrike" dirty="0">
                        <a:solidFill>
                          <a:schemeClr val="tx1"/>
                        </a:solidFill>
                        <a:effectLst/>
                        <a:latin typeface="+mn-lt"/>
                      </a:endParaRPr>
                    </a:p>
                  </a:txBody>
                  <a:tcPr marL="0" marR="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fontAlgn="ctr"/>
                      <a:r>
                        <a:rPr lang="es-CO" sz="1400" u="none" strike="noStrike" cap="none" dirty="0" smtClean="0">
                          <a:effectLst/>
                          <a:latin typeface="+mn-lt"/>
                          <a:sym typeface="Arial"/>
                        </a:rPr>
                        <a:t>1</a:t>
                      </a:r>
                      <a:endParaRPr lang="es-CO" sz="1400" b="0" i="0" u="none" strike="noStrike" cap="none" dirty="0">
                        <a:solidFill>
                          <a:schemeClr val="tx1"/>
                        </a:solidFill>
                        <a:effectLst/>
                        <a:latin typeface="+mn-lt"/>
                        <a:ea typeface="+mn-ea"/>
                        <a:cs typeface="+mn-cs"/>
                        <a:sym typeface="Arial"/>
                      </a:endParaRPr>
                    </a:p>
                  </a:txBody>
                  <a:tcPr marL="0" marR="0" marT="0" marB="0" anchor="ctr"/>
                </a:tc>
                <a:tc>
                  <a:txBody>
                    <a:bodyPr/>
                    <a:lstStyle/>
                    <a:p>
                      <a:pPr algn="just" fontAlgn="ctr"/>
                      <a:r>
                        <a:rPr lang="es-CO" sz="1400" u="none" strike="noStrike" dirty="0" smtClean="0">
                          <a:effectLst/>
                          <a:latin typeface="+mn-lt"/>
                        </a:rPr>
                        <a:t>A diciembre se tienen 444 títulos inspeccionados en campo con el correspondiente informe cargado en la Herramienta de Fiscalización. Lo anterior de un total de 601 títulos de oro en etapa de explotación. Esto representa un porcentaje del 74%.</a:t>
                      </a:r>
                      <a:endParaRPr lang="es-CO" sz="1400" b="0" i="0" u="none" strike="noStrike" dirty="0">
                        <a:solidFill>
                          <a:schemeClr val="tx1"/>
                        </a:solidFill>
                        <a:effectLst/>
                        <a:latin typeface="+mn-lt"/>
                      </a:endParaRPr>
                    </a:p>
                  </a:txBody>
                  <a:tcPr marL="0" marR="0" marT="0" marB="0" anchor="ctr"/>
                </a:tc>
                <a:extLst>
                  <a:ext uri="{0D108BD9-81ED-4DB2-BD59-A6C34878D82A}">
                    <a16:rowId xmlns="" xmlns:a16="http://schemas.microsoft.com/office/drawing/2014/main" val="10003"/>
                  </a:ext>
                </a:extLst>
              </a:tr>
              <a:tr h="11844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mn-lt"/>
                        </a:rPr>
                        <a:t>Porcentaje de cumplimiento de la meta de transferencia de los recursos recaudados por concepto de regalías y compensaciones (%) (Trimestral) (ns)</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400" b="0" dirty="0">
                        <a:solidFill>
                          <a:schemeClr val="tx1"/>
                        </a:solidFill>
                        <a:latin typeface="+mn-lt"/>
                        <a:ea typeface="Verdana" panose="020B0604030504040204" pitchFamily="34" charset="0"/>
                        <a:cs typeface="Verdana"/>
                      </a:endParaRPr>
                    </a:p>
                  </a:txBody>
                  <a:tcPr marL="91432" marR="91432" marT="45684" marB="45684"/>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es-CO" sz="1400" u="none" strike="noStrike" dirty="0" smtClean="0">
                        <a:effectLst/>
                        <a:latin typeface="+mn-lt"/>
                      </a:endParaRPr>
                    </a:p>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400" u="none" strike="noStrike" dirty="0" smtClean="0">
                          <a:effectLst/>
                          <a:latin typeface="+mn-lt"/>
                        </a:rPr>
                        <a:t>93,72%</a:t>
                      </a:r>
                    </a:p>
                    <a:p>
                      <a:pPr algn="ctr" fontAlgn="ctr"/>
                      <a:endParaRPr lang="es-CO" sz="1400" b="0" i="0" u="none" strike="noStrike" dirty="0">
                        <a:solidFill>
                          <a:schemeClr val="tx1"/>
                        </a:solidFill>
                        <a:effectLst/>
                        <a:latin typeface="+mn-lt"/>
                      </a:endParaRPr>
                    </a:p>
                  </a:txBody>
                  <a:tcPr marL="0" marR="0" marT="0" marB="0" anchor="ctr"/>
                </a:tc>
                <a:tc>
                  <a:txBody>
                    <a:bodyPr/>
                    <a:lstStyle/>
                    <a:p>
                      <a:pPr algn="ctr" fontAlgn="ctr"/>
                      <a:r>
                        <a:rPr lang="es-CO" sz="1400" u="none" strike="noStrike" dirty="0" smtClean="0">
                          <a:effectLst/>
                          <a:latin typeface="+mn-lt"/>
                        </a:rPr>
                        <a:t>104%</a:t>
                      </a:r>
                      <a:endParaRPr lang="es-CO" sz="1400" b="0" i="0" u="none" strike="noStrike" dirty="0">
                        <a:solidFill>
                          <a:schemeClr val="tx1"/>
                        </a:solidFill>
                        <a:effectLst/>
                        <a:latin typeface="+mn-lt"/>
                      </a:endParaRPr>
                    </a:p>
                  </a:txBody>
                  <a:tcPr marL="0" marR="0" marT="0" marB="0" anchor="ctr"/>
                </a:tc>
                <a:tc>
                  <a:txBody>
                    <a:bodyPr/>
                    <a:lstStyle/>
                    <a:p>
                      <a:pPr algn="ctr" fontAlgn="ctr"/>
                      <a:r>
                        <a:rPr lang="es-CO" sz="1400" u="none" strike="noStrike" dirty="0" smtClean="0">
                          <a:effectLst/>
                          <a:latin typeface="+mn-lt"/>
                        </a:rPr>
                        <a:t>90%</a:t>
                      </a:r>
                      <a:endParaRPr lang="es-CO" sz="1400" b="0" i="0" u="none" strike="noStrike" dirty="0">
                        <a:solidFill>
                          <a:schemeClr val="tx1"/>
                        </a:solidFill>
                        <a:effectLst/>
                        <a:latin typeface="+mn-lt"/>
                      </a:endParaRPr>
                    </a:p>
                  </a:txBody>
                  <a:tcPr marL="0" marR="0" marT="0" marB="0" anchor="ctr"/>
                </a:tc>
                <a:tc>
                  <a:txBody>
                    <a:bodyPr/>
                    <a:lstStyle/>
                    <a:p>
                      <a:pPr algn="ctr" fontAlgn="ctr"/>
                      <a:endParaRPr lang="es-CO" sz="1400" b="0" i="0" u="none" strike="noStrike" dirty="0">
                        <a:solidFill>
                          <a:schemeClr val="tx1"/>
                        </a:solidFill>
                        <a:effectLst/>
                        <a:latin typeface="+mn-lt"/>
                      </a:endParaRPr>
                    </a:p>
                  </a:txBody>
                  <a:tcPr marL="0" marR="0" marT="0" marB="0" anchor="ctr"/>
                </a:tc>
                <a:extLst>
                  <a:ext uri="{0D108BD9-81ED-4DB2-BD59-A6C34878D82A}">
                    <a16:rowId xmlns="" xmlns:a16="http://schemas.microsoft.com/office/drawing/2014/main" val="2956549480"/>
                  </a:ext>
                </a:extLst>
              </a:tr>
            </a:tbl>
          </a:graphicData>
        </a:graphic>
      </p:graphicFrame>
      <p:sp>
        <p:nvSpPr>
          <p:cNvPr id="5" name="Título 1"/>
          <p:cNvSpPr>
            <a:spLocks noGrp="1"/>
          </p:cNvSpPr>
          <p:nvPr>
            <p:ph type="title"/>
          </p:nvPr>
        </p:nvSpPr>
        <p:spPr>
          <a:xfrm>
            <a:off x="2679700" y="200033"/>
            <a:ext cx="9347200" cy="803275"/>
          </a:xfrm>
        </p:spPr>
        <p:txBody>
          <a:bodyPr>
            <a:normAutofit/>
          </a:bodyPr>
          <a:lstStyle/>
          <a:p>
            <a:pPr algn="r"/>
            <a:r>
              <a:rPr lang="es-CO" b="1" dirty="0" smtClean="0">
                <a:solidFill>
                  <a:schemeClr val="bg1"/>
                </a:solidFill>
              </a:rPr>
              <a:t>Indicadores Sinergia y No Sinergia</a:t>
            </a:r>
            <a:endParaRPr lang="es-ES_tradnl" b="1" dirty="0">
              <a:solidFill>
                <a:schemeClr val="bg1"/>
              </a:solidFill>
            </a:endParaRPr>
          </a:p>
        </p:txBody>
      </p:sp>
    </p:spTree>
    <p:extLst>
      <p:ext uri="{BB962C8B-B14F-4D97-AF65-F5344CB8AC3E}">
        <p14:creationId xmlns:p14="http://schemas.microsoft.com/office/powerpoint/2010/main" val="136657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ítulo 1"/>
          <p:cNvSpPr>
            <a:spLocks noGrp="1"/>
          </p:cNvSpPr>
          <p:nvPr>
            <p:ph type="title"/>
          </p:nvPr>
        </p:nvSpPr>
        <p:spPr>
          <a:xfrm>
            <a:off x="2679700" y="200033"/>
            <a:ext cx="9347200" cy="803275"/>
          </a:xfrm>
        </p:spPr>
        <p:txBody>
          <a:bodyPr>
            <a:normAutofit/>
          </a:bodyPr>
          <a:lstStyle/>
          <a:p>
            <a:pPr algn="r"/>
            <a:r>
              <a:rPr lang="es-CO" b="1" dirty="0" smtClean="0">
                <a:solidFill>
                  <a:schemeClr val="bg1"/>
                </a:solidFill>
              </a:rPr>
              <a:t>Políticas Desarrollo Administrativo </a:t>
            </a:r>
            <a:endParaRPr lang="es-ES_tradnl" b="1"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684540573"/>
              </p:ext>
            </p:extLst>
          </p:nvPr>
        </p:nvGraphicFramePr>
        <p:xfrm>
          <a:off x="743578" y="1286192"/>
          <a:ext cx="10801978" cy="4934926"/>
        </p:xfrm>
        <a:graphic>
          <a:graphicData uri="http://schemas.openxmlformats.org/drawingml/2006/table">
            <a:tbl>
              <a:tblPr>
                <a:tableStyleId>{16D9F66E-5EB9-4882-86FB-DCBF35E3C3E4}</a:tableStyleId>
              </a:tblPr>
              <a:tblGrid>
                <a:gridCol w="2138071">
                  <a:extLst>
                    <a:ext uri="{9D8B030D-6E8A-4147-A177-3AD203B41FA5}">
                      <a16:colId xmlns="" xmlns:a16="http://schemas.microsoft.com/office/drawing/2014/main" val="20000"/>
                    </a:ext>
                  </a:extLst>
                </a:gridCol>
                <a:gridCol w="4895775">
                  <a:extLst>
                    <a:ext uri="{9D8B030D-6E8A-4147-A177-3AD203B41FA5}">
                      <a16:colId xmlns="" xmlns:a16="http://schemas.microsoft.com/office/drawing/2014/main" val="20001"/>
                    </a:ext>
                  </a:extLst>
                </a:gridCol>
                <a:gridCol w="2188192">
                  <a:extLst>
                    <a:ext uri="{9D8B030D-6E8A-4147-A177-3AD203B41FA5}">
                      <a16:colId xmlns="" xmlns:a16="http://schemas.microsoft.com/office/drawing/2014/main" val="20002"/>
                    </a:ext>
                  </a:extLst>
                </a:gridCol>
                <a:gridCol w="1579940">
                  <a:extLst>
                    <a:ext uri="{9D8B030D-6E8A-4147-A177-3AD203B41FA5}">
                      <a16:colId xmlns="" xmlns:a16="http://schemas.microsoft.com/office/drawing/2014/main" val="20003"/>
                    </a:ext>
                  </a:extLst>
                </a:gridCol>
              </a:tblGrid>
              <a:tr h="585635">
                <a:tc>
                  <a:txBody>
                    <a:bodyPr/>
                    <a:lstStyle/>
                    <a:p>
                      <a:pPr algn="ctr" rtl="0" fontAlgn="ctr"/>
                      <a:r>
                        <a:rPr lang="es-CO" sz="1400" b="1" u="none" strike="noStrike" dirty="0">
                          <a:effectLst/>
                        </a:rPr>
                        <a:t>Política</a:t>
                      </a:r>
                      <a:endParaRPr lang="es-CO" sz="1400" b="1" i="0" u="none" strike="noStrike" dirty="0">
                        <a:solidFill>
                          <a:srgbClr val="000000"/>
                        </a:solidFill>
                        <a:effectLst/>
                        <a:latin typeface="+mn-lt"/>
                      </a:endParaRPr>
                    </a:p>
                  </a:txBody>
                  <a:tcPr marL="4257" marR="4257" marT="4257" marB="0" anchor="ctr"/>
                </a:tc>
                <a:tc>
                  <a:txBody>
                    <a:bodyPr/>
                    <a:lstStyle/>
                    <a:p>
                      <a:pPr algn="ctr" rtl="0" fontAlgn="ctr"/>
                      <a:r>
                        <a:rPr lang="es-CO" sz="1400" b="1" u="none" strike="noStrike" dirty="0" smtClean="0">
                          <a:effectLst/>
                        </a:rPr>
                        <a:t>Indicador</a:t>
                      </a:r>
                      <a:endParaRPr lang="es-CO" sz="1400" b="1" i="0" u="none" strike="noStrike" dirty="0">
                        <a:solidFill>
                          <a:srgbClr val="000000"/>
                        </a:solidFill>
                        <a:effectLst/>
                        <a:latin typeface="+mn-lt"/>
                      </a:endParaRPr>
                    </a:p>
                  </a:txBody>
                  <a:tcPr marL="4257" marR="4257" marT="4257" marB="0" anchor="ctr"/>
                </a:tc>
                <a:tc>
                  <a:txBody>
                    <a:bodyPr/>
                    <a:lstStyle/>
                    <a:p>
                      <a:pPr algn="ctr" rtl="0" fontAlgn="ctr"/>
                      <a:r>
                        <a:rPr lang="es-CO" sz="1400" b="1" u="none" strike="noStrike" dirty="0">
                          <a:effectLst/>
                        </a:rPr>
                        <a:t>Actividades ejecutadas/planeadas</a:t>
                      </a:r>
                      <a:br>
                        <a:rPr lang="es-CO" sz="1400" b="1" u="none" strike="noStrike" dirty="0">
                          <a:effectLst/>
                        </a:rPr>
                      </a:br>
                      <a:r>
                        <a:rPr lang="es-CO" sz="1400" b="1" u="none" strike="noStrike" dirty="0">
                          <a:effectLst/>
                        </a:rPr>
                        <a:t>Metas</a:t>
                      </a:r>
                      <a:endParaRPr lang="es-CO" sz="1400" b="1" i="0" u="none" strike="noStrike" dirty="0">
                        <a:solidFill>
                          <a:srgbClr val="000000"/>
                        </a:solidFill>
                        <a:effectLst/>
                        <a:latin typeface="+mn-lt"/>
                      </a:endParaRPr>
                    </a:p>
                  </a:txBody>
                  <a:tcPr marL="4257" marR="4257" marT="4257" marB="0" anchor="ctr"/>
                </a:tc>
                <a:tc>
                  <a:txBody>
                    <a:bodyPr/>
                    <a:lstStyle/>
                    <a:p>
                      <a:pPr algn="ctr" rtl="0" fontAlgn="ctr"/>
                      <a:r>
                        <a:rPr lang="es-CO" sz="1400" b="1" u="none" strike="noStrike" dirty="0">
                          <a:effectLst/>
                        </a:rPr>
                        <a:t>Cumplimiento </a:t>
                      </a:r>
                      <a:endParaRPr lang="es-CO" sz="1400" b="1" i="0" u="none" strike="noStrike" dirty="0">
                        <a:solidFill>
                          <a:srgbClr val="000000"/>
                        </a:solidFill>
                        <a:effectLst/>
                        <a:latin typeface="+mn-lt"/>
                      </a:endParaRPr>
                    </a:p>
                  </a:txBody>
                  <a:tcPr marL="4257" marR="4257" marT="4257" marB="0" anchor="ctr"/>
                </a:tc>
                <a:extLst>
                  <a:ext uri="{0D108BD9-81ED-4DB2-BD59-A6C34878D82A}">
                    <a16:rowId xmlns="" xmlns:a16="http://schemas.microsoft.com/office/drawing/2014/main" val="10000"/>
                  </a:ext>
                </a:extLst>
              </a:tr>
              <a:tr h="412873">
                <a:tc rowSpan="4">
                  <a:txBody>
                    <a:bodyPr/>
                    <a:lstStyle/>
                    <a:p>
                      <a:pPr algn="just" fontAlgn="ctr"/>
                      <a:r>
                        <a:rPr lang="es-CO" sz="1400" u="none" strike="noStrike" dirty="0">
                          <a:effectLst/>
                        </a:rPr>
                        <a:t>Transparencia, participación y servicio al ciudadano</a:t>
                      </a:r>
                      <a:endParaRPr lang="es-CO" sz="1400" b="0" i="0" u="none" strike="noStrike" dirty="0">
                        <a:solidFill>
                          <a:srgbClr val="000000"/>
                        </a:solidFill>
                        <a:effectLst/>
                        <a:latin typeface="+mn-lt"/>
                      </a:endParaRPr>
                    </a:p>
                  </a:txBody>
                  <a:tcPr marL="4257" marR="4257" marT="4257" marB="0" anchor="ctr"/>
                </a:tc>
                <a:tc>
                  <a:txBody>
                    <a:bodyPr/>
                    <a:lstStyle/>
                    <a:p>
                      <a:pPr algn="just" rtl="0" fontAlgn="ctr"/>
                      <a:r>
                        <a:rPr lang="es-CO" sz="1400" u="none" strike="noStrike">
                          <a:effectLst/>
                        </a:rPr>
                        <a:t>Estrategia de rendición de cuentas anual con actividades, seguimiento e informe de resultados</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16/16</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01"/>
                  </a:ext>
                </a:extLst>
              </a:tr>
              <a:tr h="206436">
                <a:tc vMerge="1">
                  <a:txBody>
                    <a:bodyPr/>
                    <a:lstStyle/>
                    <a:p>
                      <a:endParaRPr lang="es-CO"/>
                    </a:p>
                  </a:txBody>
                  <a:tcPr/>
                </a:tc>
                <a:tc>
                  <a:txBody>
                    <a:bodyPr/>
                    <a:lstStyle/>
                    <a:p>
                      <a:pPr algn="just" rtl="0" fontAlgn="ctr"/>
                      <a:r>
                        <a:rPr lang="es-CO" sz="1400" u="none" strike="noStrike">
                          <a:effectLst/>
                        </a:rPr>
                        <a:t>Plan Anticorrupción y Atención al Ciudadano</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72/72</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02"/>
                  </a:ext>
                </a:extLst>
              </a:tr>
              <a:tr h="198489">
                <a:tc vMerge="1">
                  <a:txBody>
                    <a:bodyPr/>
                    <a:lstStyle/>
                    <a:p>
                      <a:endParaRPr lang="es-CO"/>
                    </a:p>
                  </a:txBody>
                  <a:tcPr/>
                </a:tc>
                <a:tc>
                  <a:txBody>
                    <a:bodyPr/>
                    <a:lstStyle/>
                    <a:p>
                      <a:pPr algn="just" rtl="0" fontAlgn="ctr"/>
                      <a:r>
                        <a:rPr lang="es-CO" sz="1400" u="none" strike="noStrike">
                          <a:effectLst/>
                        </a:rPr>
                        <a:t>Encuesta de Calidad del Servicio</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03"/>
                  </a:ext>
                </a:extLst>
              </a:tr>
              <a:tr h="392062">
                <a:tc vMerge="1">
                  <a:txBody>
                    <a:bodyPr/>
                    <a:lstStyle/>
                    <a:p>
                      <a:endParaRPr lang="es-CO"/>
                    </a:p>
                  </a:txBody>
                  <a:tcPr/>
                </a:tc>
                <a:tc>
                  <a:txBody>
                    <a:bodyPr/>
                    <a:lstStyle/>
                    <a:p>
                      <a:pPr algn="just" rtl="0" fontAlgn="ctr"/>
                      <a:r>
                        <a:rPr lang="es-CO" sz="1400" u="none" strike="noStrike">
                          <a:effectLst/>
                        </a:rPr>
                        <a:t>Actividades de fortalecimiento de cultura del servicio en los funcionarios</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04"/>
                  </a:ext>
                </a:extLst>
              </a:tr>
              <a:tr h="516091">
                <a:tc rowSpan="2">
                  <a:txBody>
                    <a:bodyPr/>
                    <a:lstStyle/>
                    <a:p>
                      <a:pPr algn="just" rtl="0" fontAlgn="ctr"/>
                      <a:r>
                        <a:rPr lang="es-CO" sz="1400" u="none" strike="noStrike" dirty="0">
                          <a:effectLst/>
                        </a:rPr>
                        <a:t>Política Gestión del Talento Humano</a:t>
                      </a:r>
                      <a:endParaRPr lang="es-CO" sz="1400" b="0" i="0" u="none" strike="noStrike" dirty="0">
                        <a:solidFill>
                          <a:srgbClr val="000000"/>
                        </a:solidFill>
                        <a:effectLst/>
                        <a:latin typeface="+mn-lt"/>
                      </a:endParaRPr>
                    </a:p>
                  </a:txBody>
                  <a:tcPr marL="4257" marR="4257" marT="4257" marB="0" anchor="ctr"/>
                </a:tc>
                <a:tc>
                  <a:txBody>
                    <a:bodyPr/>
                    <a:lstStyle/>
                    <a:p>
                      <a:pPr algn="just" rtl="0" fontAlgn="ctr"/>
                      <a:r>
                        <a:rPr lang="es-CO" sz="1400" u="none" strike="noStrike" dirty="0">
                          <a:effectLst/>
                        </a:rPr>
                        <a:t>Cumplimiento de la Gestión Estratégica del Talento Humano</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dirty="0">
                          <a:effectLst/>
                        </a:rPr>
                        <a:t>98%</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a:effectLst/>
                        </a:rPr>
                        <a:t>98.4%</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05"/>
                  </a:ext>
                </a:extLst>
              </a:tr>
              <a:tr h="206436">
                <a:tc vMerge="1">
                  <a:txBody>
                    <a:bodyPr/>
                    <a:lstStyle/>
                    <a:p>
                      <a:endParaRPr lang="es-CO"/>
                    </a:p>
                  </a:txBody>
                  <a:tcPr/>
                </a:tc>
                <a:tc>
                  <a:txBody>
                    <a:bodyPr/>
                    <a:lstStyle/>
                    <a:p>
                      <a:pPr algn="just" rtl="0" fontAlgn="ctr"/>
                      <a:r>
                        <a:rPr lang="es-CO" sz="1400" u="none" strike="noStrike" dirty="0">
                          <a:effectLst/>
                        </a:rPr>
                        <a:t>Servidores Públicos formados en énfasis en la Paz</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dirty="0">
                          <a:effectLst/>
                        </a:rPr>
                        <a:t>100%</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dirty="0" smtClean="0">
                          <a:effectLst/>
                        </a:rPr>
                        <a:t>90%</a:t>
                      </a:r>
                      <a:endParaRPr lang="es-CO" sz="1400" b="0" i="0" u="none" strike="noStrike" dirty="0">
                        <a:solidFill>
                          <a:schemeClr val="tx1"/>
                        </a:solidFill>
                        <a:effectLst/>
                        <a:latin typeface="+mn-lt"/>
                      </a:endParaRPr>
                    </a:p>
                  </a:txBody>
                  <a:tcPr marL="4257" marR="4257" marT="4257" marB="0" anchor="ctr"/>
                </a:tc>
                <a:extLst>
                  <a:ext uri="{0D108BD9-81ED-4DB2-BD59-A6C34878D82A}">
                    <a16:rowId xmlns="" xmlns:a16="http://schemas.microsoft.com/office/drawing/2014/main" val="10006"/>
                  </a:ext>
                </a:extLst>
              </a:tr>
              <a:tr h="198489">
                <a:tc rowSpan="5">
                  <a:txBody>
                    <a:bodyPr/>
                    <a:lstStyle/>
                    <a:p>
                      <a:pPr algn="just" fontAlgn="ctr"/>
                      <a:r>
                        <a:rPr lang="es-CO" sz="1400" u="none" strike="noStrike">
                          <a:effectLst/>
                        </a:rPr>
                        <a:t>Política Eficiencia Administrativa</a:t>
                      </a:r>
                      <a:endParaRPr lang="es-CO" sz="1400" b="0" i="0" u="none" strike="noStrike">
                        <a:solidFill>
                          <a:srgbClr val="000000"/>
                        </a:solidFill>
                        <a:effectLst/>
                        <a:latin typeface="+mn-lt"/>
                      </a:endParaRPr>
                    </a:p>
                  </a:txBody>
                  <a:tcPr marL="4257" marR="4257" marT="4257" marB="0" anchor="ctr"/>
                </a:tc>
                <a:tc>
                  <a:txBody>
                    <a:bodyPr/>
                    <a:lstStyle/>
                    <a:p>
                      <a:pPr algn="just" rtl="0" fontAlgn="ctr"/>
                      <a:r>
                        <a:rPr lang="es-CO" sz="1400" u="none" strike="noStrike" dirty="0">
                          <a:effectLst/>
                        </a:rPr>
                        <a:t>TIC para servicios</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dirty="0">
                          <a:effectLst/>
                        </a:rPr>
                        <a:t>99%</a:t>
                      </a:r>
                      <a:endParaRPr lang="es-CO" sz="1400" b="0" i="0" u="none" strike="noStrike" dirty="0">
                        <a:solidFill>
                          <a:srgbClr val="000000"/>
                        </a:solidFill>
                        <a:effectLst/>
                        <a:latin typeface="+mn-lt"/>
                      </a:endParaRPr>
                    </a:p>
                  </a:txBody>
                  <a:tcPr marL="4257" marR="4257" marT="4257" marB="0" anchor="ctr"/>
                </a:tc>
                <a:tc rowSpan="4">
                  <a:txBody>
                    <a:bodyPr/>
                    <a:lstStyle/>
                    <a:p>
                      <a:pPr algn="ctr" rtl="0" fontAlgn="ctr"/>
                      <a:r>
                        <a:rPr lang="es-CO" sz="1400" u="none" strike="noStrike" dirty="0" smtClean="0">
                          <a:effectLst/>
                        </a:rPr>
                        <a:t>99%</a:t>
                      </a:r>
                      <a:endParaRPr lang="es-CO" sz="1400" b="0" i="0" u="none" strike="noStrike" dirty="0">
                        <a:solidFill>
                          <a:srgbClr val="000000"/>
                        </a:solidFill>
                        <a:effectLst/>
                        <a:latin typeface="+mn-lt"/>
                      </a:endParaRPr>
                    </a:p>
                  </a:txBody>
                  <a:tcPr marL="4257" marR="4257" marT="4257" marB="0" anchor="ctr"/>
                </a:tc>
                <a:extLst>
                  <a:ext uri="{0D108BD9-81ED-4DB2-BD59-A6C34878D82A}">
                    <a16:rowId xmlns="" xmlns:a16="http://schemas.microsoft.com/office/drawing/2014/main" val="10007"/>
                  </a:ext>
                </a:extLst>
              </a:tr>
              <a:tr h="198489">
                <a:tc vMerge="1">
                  <a:txBody>
                    <a:bodyPr/>
                    <a:lstStyle/>
                    <a:p>
                      <a:endParaRPr lang="es-CO"/>
                    </a:p>
                  </a:txBody>
                  <a:tcPr/>
                </a:tc>
                <a:tc>
                  <a:txBody>
                    <a:bodyPr/>
                    <a:lstStyle/>
                    <a:p>
                      <a:pPr algn="just" rtl="0" fontAlgn="ctr"/>
                      <a:r>
                        <a:rPr lang="es-CO" sz="1400" u="none" strike="noStrike" dirty="0">
                          <a:effectLst/>
                        </a:rPr>
                        <a:t>Gobierno Abierto</a:t>
                      </a:r>
                      <a:endParaRPr lang="es-CO" sz="1400" b="0" i="0" u="none" strike="noStrike" dirty="0">
                        <a:solidFill>
                          <a:srgbClr val="000000"/>
                        </a:solidFill>
                        <a:effectLst/>
                        <a:latin typeface="+mn-lt"/>
                      </a:endParaRPr>
                    </a:p>
                  </a:txBody>
                  <a:tcPr marL="4257" marR="4257" marT="4257" marB="0" anchor="ctr"/>
                </a:tc>
                <a:tc>
                  <a:txBody>
                    <a:bodyPr/>
                    <a:lstStyle/>
                    <a:p>
                      <a:pPr algn="ctr" rtl="0" fontAlgn="ctr"/>
                      <a:r>
                        <a:rPr lang="es-CO" sz="1400" u="none" strike="noStrike">
                          <a:effectLst/>
                        </a:rPr>
                        <a:t>98%</a:t>
                      </a:r>
                      <a:endParaRPr lang="es-CO" sz="1400" b="0" i="0" u="none" strike="noStrike">
                        <a:solidFill>
                          <a:srgbClr val="000000"/>
                        </a:solidFill>
                        <a:effectLst/>
                        <a:latin typeface="+mn-lt"/>
                      </a:endParaRPr>
                    </a:p>
                  </a:txBody>
                  <a:tcPr marL="4257" marR="4257" marT="4257" marB="0" anchor="ctr"/>
                </a:tc>
                <a:tc vMerge="1">
                  <a:txBody>
                    <a:bodyPr/>
                    <a:lstStyle/>
                    <a:p>
                      <a:endParaRPr lang="es-CO"/>
                    </a:p>
                  </a:txBody>
                  <a:tcPr/>
                </a:tc>
                <a:extLst>
                  <a:ext uri="{0D108BD9-81ED-4DB2-BD59-A6C34878D82A}">
                    <a16:rowId xmlns="" xmlns:a16="http://schemas.microsoft.com/office/drawing/2014/main" val="10008"/>
                  </a:ext>
                </a:extLst>
              </a:tr>
              <a:tr h="198489">
                <a:tc vMerge="1">
                  <a:txBody>
                    <a:bodyPr/>
                    <a:lstStyle/>
                    <a:p>
                      <a:endParaRPr lang="es-CO"/>
                    </a:p>
                  </a:txBody>
                  <a:tcPr/>
                </a:tc>
                <a:tc>
                  <a:txBody>
                    <a:bodyPr/>
                    <a:lstStyle/>
                    <a:p>
                      <a:pPr algn="just" rtl="0" fontAlgn="ctr"/>
                      <a:r>
                        <a:rPr lang="es-CO" sz="1400" u="none" strike="noStrike">
                          <a:effectLst/>
                        </a:rPr>
                        <a:t>TIC para gestión</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dirty="0">
                          <a:effectLst/>
                        </a:rPr>
                        <a:t>98%</a:t>
                      </a:r>
                      <a:endParaRPr lang="es-CO" sz="1400" b="0" i="0" u="none" strike="noStrike" dirty="0">
                        <a:solidFill>
                          <a:srgbClr val="000000"/>
                        </a:solidFill>
                        <a:effectLst/>
                        <a:latin typeface="+mn-lt"/>
                      </a:endParaRPr>
                    </a:p>
                  </a:txBody>
                  <a:tcPr marL="4257" marR="4257" marT="4257" marB="0" anchor="ctr"/>
                </a:tc>
                <a:tc vMerge="1">
                  <a:txBody>
                    <a:bodyPr/>
                    <a:lstStyle/>
                    <a:p>
                      <a:endParaRPr lang="es-CO"/>
                    </a:p>
                  </a:txBody>
                  <a:tcPr/>
                </a:tc>
                <a:extLst>
                  <a:ext uri="{0D108BD9-81ED-4DB2-BD59-A6C34878D82A}">
                    <a16:rowId xmlns="" xmlns:a16="http://schemas.microsoft.com/office/drawing/2014/main" val="10009"/>
                  </a:ext>
                </a:extLst>
              </a:tr>
              <a:tr h="206436">
                <a:tc vMerge="1">
                  <a:txBody>
                    <a:bodyPr/>
                    <a:lstStyle/>
                    <a:p>
                      <a:endParaRPr lang="es-CO"/>
                    </a:p>
                  </a:txBody>
                  <a:tcPr/>
                </a:tc>
                <a:tc>
                  <a:txBody>
                    <a:bodyPr/>
                    <a:lstStyle/>
                    <a:p>
                      <a:pPr algn="just" rtl="0" fontAlgn="ctr"/>
                      <a:r>
                        <a:rPr lang="es-CO" sz="1400" u="none" strike="noStrike">
                          <a:effectLst/>
                        </a:rPr>
                        <a:t>Seguridad y privacidad de la información </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99%</a:t>
                      </a:r>
                      <a:endParaRPr lang="es-CO" sz="1400" b="0" i="0" u="none" strike="noStrike">
                        <a:solidFill>
                          <a:srgbClr val="000000"/>
                        </a:solidFill>
                        <a:effectLst/>
                        <a:latin typeface="+mn-lt"/>
                      </a:endParaRPr>
                    </a:p>
                  </a:txBody>
                  <a:tcPr marL="4257" marR="4257" marT="4257" marB="0" anchor="ctr"/>
                </a:tc>
                <a:tc vMerge="1">
                  <a:txBody>
                    <a:bodyPr/>
                    <a:lstStyle/>
                    <a:p>
                      <a:endParaRPr lang="es-CO"/>
                    </a:p>
                  </a:txBody>
                  <a:tcPr/>
                </a:tc>
                <a:extLst>
                  <a:ext uri="{0D108BD9-81ED-4DB2-BD59-A6C34878D82A}">
                    <a16:rowId xmlns="" xmlns:a16="http://schemas.microsoft.com/office/drawing/2014/main" val="10010"/>
                  </a:ext>
                </a:extLst>
              </a:tr>
              <a:tr h="309654">
                <a:tc vMerge="1">
                  <a:txBody>
                    <a:bodyPr/>
                    <a:lstStyle/>
                    <a:p>
                      <a:endParaRPr lang="es-CO"/>
                    </a:p>
                  </a:txBody>
                  <a:tcPr/>
                </a:tc>
                <a:tc>
                  <a:txBody>
                    <a:bodyPr/>
                    <a:lstStyle/>
                    <a:p>
                      <a:pPr algn="just" rtl="0" fontAlgn="ctr"/>
                      <a:r>
                        <a:rPr lang="es-CO" sz="1400" u="none" strike="noStrike">
                          <a:effectLst/>
                        </a:rPr>
                        <a:t>Avance Instrumentos Archivísticos/Banco terminológico</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tc>
                  <a:txBody>
                    <a:bodyPr/>
                    <a:lstStyle/>
                    <a:p>
                      <a:pPr algn="ctr" rtl="0" fontAlgn="ctr"/>
                      <a:r>
                        <a:rPr lang="es-CO" sz="1400" u="none" strike="noStrike">
                          <a:effectLst/>
                        </a:rPr>
                        <a:t>100%</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11"/>
                  </a:ext>
                </a:extLst>
              </a:tr>
              <a:tr h="198489">
                <a:tc rowSpan="3">
                  <a:txBody>
                    <a:bodyPr/>
                    <a:lstStyle/>
                    <a:p>
                      <a:pPr algn="just" fontAlgn="ctr"/>
                      <a:r>
                        <a:rPr lang="es-CO" sz="1400" u="none" strike="noStrike">
                          <a:effectLst/>
                        </a:rPr>
                        <a:t>Política Gestión Financiera</a:t>
                      </a:r>
                      <a:endParaRPr lang="es-CO" sz="1400" b="0" i="0" u="none" strike="noStrike">
                        <a:solidFill>
                          <a:srgbClr val="000000"/>
                        </a:solidFill>
                        <a:effectLst/>
                        <a:latin typeface="+mn-lt"/>
                      </a:endParaRPr>
                    </a:p>
                  </a:txBody>
                  <a:tcPr marL="4257" marR="4257" marT="4257" marB="0" anchor="ctr"/>
                </a:tc>
                <a:tc>
                  <a:txBody>
                    <a:bodyPr/>
                    <a:lstStyle/>
                    <a:p>
                      <a:pPr algn="just" fontAlgn="ctr"/>
                      <a:r>
                        <a:rPr lang="es-CO" sz="1400" u="none" strike="noStrike">
                          <a:effectLst/>
                        </a:rPr>
                        <a:t>Cumplimiento Ejecución Presupuestal 2018</a:t>
                      </a:r>
                      <a:endParaRPr lang="es-CO" sz="1400" b="0" i="0" u="none" strike="noStrike">
                        <a:solidFill>
                          <a:srgbClr val="000000"/>
                        </a:solidFill>
                        <a:effectLst/>
                        <a:latin typeface="+mn-lt"/>
                      </a:endParaRPr>
                    </a:p>
                  </a:txBody>
                  <a:tcPr marL="4257" marR="4257" marT="4257" marB="0" anchor="ctr"/>
                </a:tc>
                <a:tc>
                  <a:txBody>
                    <a:bodyPr/>
                    <a:lstStyle/>
                    <a:p>
                      <a:pPr algn="ctr" fontAlgn="ctr"/>
                      <a:r>
                        <a:rPr lang="es-CO" sz="1400" u="none" strike="noStrike">
                          <a:effectLst/>
                        </a:rPr>
                        <a:t>94%</a:t>
                      </a:r>
                      <a:endParaRPr lang="es-CO" sz="1400" b="0" i="0" u="none" strike="noStrike">
                        <a:solidFill>
                          <a:srgbClr val="000000"/>
                        </a:solidFill>
                        <a:effectLst/>
                        <a:latin typeface="+mn-lt"/>
                      </a:endParaRPr>
                    </a:p>
                  </a:txBody>
                  <a:tcPr marL="4257" marR="4257" marT="4257" marB="0" anchor="ctr"/>
                </a:tc>
                <a:tc>
                  <a:txBody>
                    <a:bodyPr/>
                    <a:lstStyle/>
                    <a:p>
                      <a:pPr algn="ctr" fontAlgn="ctr"/>
                      <a:r>
                        <a:rPr lang="es-CO" sz="1400" u="none" strike="noStrike">
                          <a:effectLst/>
                        </a:rPr>
                        <a:t>83.08%</a:t>
                      </a:r>
                      <a:endParaRPr lang="es-CO" sz="1400" b="0" i="0" u="none" strike="noStrike">
                        <a:solidFill>
                          <a:srgbClr val="000000"/>
                        </a:solidFill>
                        <a:effectLst/>
                        <a:latin typeface="+mn-lt"/>
                      </a:endParaRPr>
                    </a:p>
                  </a:txBody>
                  <a:tcPr marL="4257" marR="4257" marT="4257" marB="0" anchor="ctr"/>
                </a:tc>
                <a:extLst>
                  <a:ext uri="{0D108BD9-81ED-4DB2-BD59-A6C34878D82A}">
                    <a16:rowId xmlns="" xmlns:a16="http://schemas.microsoft.com/office/drawing/2014/main" val="10012"/>
                  </a:ext>
                </a:extLst>
              </a:tr>
              <a:tr h="392062">
                <a:tc vMerge="1">
                  <a:txBody>
                    <a:bodyPr/>
                    <a:lstStyle/>
                    <a:p>
                      <a:endParaRPr lang="es-CO"/>
                    </a:p>
                  </a:txBody>
                  <a:tcPr/>
                </a:tc>
                <a:tc>
                  <a:txBody>
                    <a:bodyPr/>
                    <a:lstStyle/>
                    <a:p>
                      <a:pPr algn="just" fontAlgn="ctr"/>
                      <a:r>
                        <a:rPr lang="es-CO" sz="1400" u="none" strike="noStrike">
                          <a:effectLst/>
                        </a:rPr>
                        <a:t>No. Contratos suscritos / No de estudios previos radicados para adelantar la contratación</a:t>
                      </a:r>
                      <a:endParaRPr lang="es-CO" sz="1400" b="0" i="0" u="none" strike="noStrike">
                        <a:solidFill>
                          <a:srgbClr val="000000"/>
                        </a:solidFill>
                        <a:effectLst/>
                        <a:latin typeface="+mn-lt"/>
                      </a:endParaRPr>
                    </a:p>
                  </a:txBody>
                  <a:tcPr marL="4257" marR="4257" marT="4257" marB="0" anchor="ctr"/>
                </a:tc>
                <a:tc>
                  <a:txBody>
                    <a:bodyPr/>
                    <a:lstStyle/>
                    <a:p>
                      <a:pPr algn="ctr" fontAlgn="ctr"/>
                      <a:r>
                        <a:rPr lang="es-CO" sz="1400" u="none" strike="noStrike">
                          <a:effectLst/>
                        </a:rPr>
                        <a:t>98%</a:t>
                      </a:r>
                      <a:endParaRPr lang="es-CO" sz="1400" b="0" i="0" u="none" strike="noStrike">
                        <a:solidFill>
                          <a:srgbClr val="000000"/>
                        </a:solidFill>
                        <a:effectLst/>
                        <a:latin typeface="+mn-lt"/>
                      </a:endParaRPr>
                    </a:p>
                  </a:txBody>
                  <a:tcPr marL="4257" marR="4257" marT="4257" marB="0" anchor="ctr"/>
                </a:tc>
                <a:tc>
                  <a:txBody>
                    <a:bodyPr/>
                    <a:lstStyle/>
                    <a:p>
                      <a:pPr algn="ctr" fontAlgn="ctr"/>
                      <a:r>
                        <a:rPr lang="es-CO" sz="1400" u="none" strike="noStrike" dirty="0" smtClean="0">
                          <a:effectLst/>
                        </a:rPr>
                        <a:t>98.33%</a:t>
                      </a:r>
                      <a:endParaRPr lang="es-CO" sz="1400" b="0" i="0" u="none" strike="noStrike" dirty="0">
                        <a:solidFill>
                          <a:srgbClr val="000000"/>
                        </a:solidFill>
                        <a:effectLst/>
                        <a:latin typeface="+mn-lt"/>
                      </a:endParaRPr>
                    </a:p>
                  </a:txBody>
                  <a:tcPr marL="4257" marR="4257" marT="4257" marB="0" anchor="ctr"/>
                </a:tc>
                <a:extLst>
                  <a:ext uri="{0D108BD9-81ED-4DB2-BD59-A6C34878D82A}">
                    <a16:rowId xmlns="" xmlns:a16="http://schemas.microsoft.com/office/drawing/2014/main" val="10013"/>
                  </a:ext>
                </a:extLst>
              </a:tr>
              <a:tr h="392062">
                <a:tc vMerge="1">
                  <a:txBody>
                    <a:bodyPr/>
                    <a:lstStyle/>
                    <a:p>
                      <a:endParaRPr lang="es-CO"/>
                    </a:p>
                  </a:txBody>
                  <a:tcPr/>
                </a:tc>
                <a:tc>
                  <a:txBody>
                    <a:bodyPr/>
                    <a:lstStyle/>
                    <a:p>
                      <a:pPr algn="just" fontAlgn="ctr"/>
                      <a:r>
                        <a:rPr lang="es-CO" sz="1400" u="none" strike="noStrike" dirty="0">
                          <a:effectLst/>
                        </a:rPr>
                        <a:t>Programa anual de caja ejecutado/programa anual de caja programado</a:t>
                      </a:r>
                      <a:endParaRPr lang="es-CO" sz="1400" b="0" i="0" u="none" strike="noStrike" dirty="0">
                        <a:solidFill>
                          <a:srgbClr val="000000"/>
                        </a:solidFill>
                        <a:effectLst/>
                        <a:latin typeface="+mn-lt"/>
                      </a:endParaRPr>
                    </a:p>
                  </a:txBody>
                  <a:tcPr marL="4257" marR="4257" marT="4257" marB="0" anchor="ctr"/>
                </a:tc>
                <a:tc>
                  <a:txBody>
                    <a:bodyPr/>
                    <a:lstStyle/>
                    <a:p>
                      <a:pPr algn="ctr" fontAlgn="ctr"/>
                      <a:r>
                        <a:rPr lang="es-CO" sz="1400" u="none" strike="noStrike">
                          <a:effectLst/>
                        </a:rPr>
                        <a:t>91%</a:t>
                      </a:r>
                      <a:endParaRPr lang="es-CO" sz="1400" b="0" i="0" u="none" strike="noStrike">
                        <a:solidFill>
                          <a:srgbClr val="000000"/>
                        </a:solidFill>
                        <a:effectLst/>
                        <a:latin typeface="+mn-lt"/>
                      </a:endParaRPr>
                    </a:p>
                  </a:txBody>
                  <a:tcPr marL="4257" marR="4257" marT="4257" marB="0" anchor="ctr"/>
                </a:tc>
                <a:tc>
                  <a:txBody>
                    <a:bodyPr/>
                    <a:lstStyle/>
                    <a:p>
                      <a:pPr algn="ctr" fontAlgn="ctr"/>
                      <a:r>
                        <a:rPr lang="es-CO" sz="1400" u="none" strike="noStrike" dirty="0" smtClean="0">
                          <a:effectLst/>
                        </a:rPr>
                        <a:t>98,54%</a:t>
                      </a:r>
                      <a:endParaRPr lang="es-CO" sz="1400" b="0" i="0" u="none" strike="noStrike" dirty="0">
                        <a:solidFill>
                          <a:srgbClr val="000000"/>
                        </a:solidFill>
                        <a:effectLst/>
                        <a:latin typeface="+mn-lt"/>
                      </a:endParaRPr>
                    </a:p>
                  </a:txBody>
                  <a:tcPr marL="4257" marR="4257" marT="4257"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98808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3" name="Imagen 2"/>
          <p:cNvPicPr>
            <a:picLocks noChangeAspect="1"/>
          </p:cNvPicPr>
          <p:nvPr/>
        </p:nvPicPr>
        <p:blipFill>
          <a:blip r:embed="rId4"/>
          <a:stretch>
            <a:fillRect/>
          </a:stretch>
        </p:blipFill>
        <p:spPr>
          <a:xfrm>
            <a:off x="489599" y="1920644"/>
            <a:ext cx="11276462" cy="3214064"/>
          </a:xfrm>
          <a:prstGeom prst="rect">
            <a:avLst/>
          </a:prstGeom>
        </p:spPr>
      </p:pic>
    </p:spTree>
    <p:extLst>
      <p:ext uri="{BB962C8B-B14F-4D97-AF65-F5344CB8AC3E}">
        <p14:creationId xmlns:p14="http://schemas.microsoft.com/office/powerpoint/2010/main" val="1671160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3" name="Imagen 2"/>
          <p:cNvPicPr>
            <a:picLocks noChangeAspect="1"/>
          </p:cNvPicPr>
          <p:nvPr/>
        </p:nvPicPr>
        <p:blipFill>
          <a:blip r:embed="rId4"/>
          <a:stretch>
            <a:fillRect/>
          </a:stretch>
        </p:blipFill>
        <p:spPr>
          <a:xfrm>
            <a:off x="542611" y="1996168"/>
            <a:ext cx="11125227" cy="3249072"/>
          </a:xfrm>
          <a:prstGeom prst="rect">
            <a:avLst/>
          </a:prstGeom>
        </p:spPr>
      </p:pic>
    </p:spTree>
    <p:extLst>
      <p:ext uri="{BB962C8B-B14F-4D97-AF65-F5344CB8AC3E}">
        <p14:creationId xmlns:p14="http://schemas.microsoft.com/office/powerpoint/2010/main" val="2336680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21339" y="68095"/>
            <a:ext cx="9347200" cy="1003308"/>
          </a:xfrm>
        </p:spPr>
        <p:txBody>
          <a:bodyPr/>
          <a:lstStyle/>
          <a:p>
            <a:pPr algn="r"/>
            <a:r>
              <a:rPr lang="es-ES" sz="4000" b="1" dirty="0" smtClean="0">
                <a:solidFill>
                  <a:schemeClr val="bg1"/>
                </a:solidFill>
              </a:rPr>
              <a:t>Política 5: Gestión Financiera</a:t>
            </a:r>
            <a:endParaRPr lang="es-ES_tradnl" sz="4000" b="1" dirty="0">
              <a:solidFill>
                <a:schemeClr val="bg1"/>
              </a:solidFill>
            </a:endParaRPr>
          </a:p>
        </p:txBody>
      </p:sp>
      <p:sp>
        <p:nvSpPr>
          <p:cNvPr id="6" name="CuadroTexto 5"/>
          <p:cNvSpPr txBox="1"/>
          <p:nvPr/>
        </p:nvSpPr>
        <p:spPr>
          <a:xfrm>
            <a:off x="389116" y="6401149"/>
            <a:ext cx="4213655" cy="246221"/>
          </a:xfrm>
          <a:prstGeom prst="rect">
            <a:avLst/>
          </a:prstGeom>
          <a:noFill/>
        </p:spPr>
        <p:txBody>
          <a:bodyPr wrap="square" rtlCol="0">
            <a:spAutoFit/>
          </a:bodyPr>
          <a:lstStyle/>
          <a:p>
            <a:pPr eaLnBrk="0" fontAlgn="base" hangingPunct="0">
              <a:spcBef>
                <a:spcPct val="0"/>
              </a:spcBef>
              <a:spcAft>
                <a:spcPct val="0"/>
              </a:spcAft>
            </a:pPr>
            <a:r>
              <a:rPr lang="es-CO" sz="1000" dirty="0">
                <a:solidFill>
                  <a:prstClr val="black"/>
                </a:solidFill>
              </a:rPr>
              <a:t>Fuente: Ministerio de Minas y Energía – </a:t>
            </a:r>
          </a:p>
        </p:txBody>
      </p:sp>
      <p:pic>
        <p:nvPicPr>
          <p:cNvPr id="3" name="Imagen 2"/>
          <p:cNvPicPr>
            <a:picLocks noChangeAspect="1"/>
          </p:cNvPicPr>
          <p:nvPr/>
        </p:nvPicPr>
        <p:blipFill>
          <a:blip r:embed="rId4"/>
          <a:stretch>
            <a:fillRect/>
          </a:stretch>
        </p:blipFill>
        <p:spPr>
          <a:xfrm>
            <a:off x="502419" y="1899610"/>
            <a:ext cx="11177116" cy="3673331"/>
          </a:xfrm>
          <a:prstGeom prst="rect">
            <a:avLst/>
          </a:prstGeom>
        </p:spPr>
      </p:pic>
    </p:spTree>
    <p:extLst>
      <p:ext uri="{BB962C8B-B14F-4D97-AF65-F5344CB8AC3E}">
        <p14:creationId xmlns:p14="http://schemas.microsoft.com/office/powerpoint/2010/main" val="1327971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2018_sinlegado" id="{E2796891-A883-314F-B90D-F0E026427BFB}" vid="{A9BDA8A6-17DB-EA4D-8D58-9397AA0B41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6639</TotalTime>
  <Words>931</Words>
  <Application>Microsoft Office PowerPoint</Application>
  <PresentationFormat>Panorámica</PresentationFormat>
  <Paragraphs>116</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Verdana</vt:lpstr>
      <vt:lpstr>Tema de Office</vt:lpstr>
      <vt:lpstr>Resultados presentados en: Comité Institucional de Gestión y Desempeño Sesión 2  - Marzo 27 de 2019  Elaboró: Yesnith Suárez Ariza Grupo de Planeación</vt:lpstr>
      <vt:lpstr>Presentación de PowerPoint</vt:lpstr>
      <vt:lpstr>Plan Estratégico Sectorial</vt:lpstr>
      <vt:lpstr>Indicadores Sinergia y No Sinergia</vt:lpstr>
      <vt:lpstr>Indicadores Sinergia y No Sinergia</vt:lpstr>
      <vt:lpstr>Políticas Desarrollo Administrativo </vt:lpstr>
      <vt:lpstr>Política 5: Gestión Financiera</vt:lpstr>
      <vt:lpstr>Política 5: Gestión Financiera</vt:lpstr>
      <vt:lpstr>Política 5: Gestión Financiera</vt:lpstr>
      <vt:lpstr>Política 5: Gestión Financiera</vt:lpstr>
      <vt:lpstr>Política 5: Gestión Financiera</vt:lpstr>
      <vt:lpstr>Política 5: Gestión Financiera</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Guillermo Alfonso Castellanos Castro</dc:creator>
  <cp:lastModifiedBy>Yesnith Suarez Ariza</cp:lastModifiedBy>
  <cp:revision>95</cp:revision>
  <dcterms:created xsi:type="dcterms:W3CDTF">2018-10-08T20:42:37Z</dcterms:created>
  <dcterms:modified xsi:type="dcterms:W3CDTF">2019-08-13T20:38:43Z</dcterms:modified>
</cp:coreProperties>
</file>