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7"/>
  </p:notesMasterIdLst>
  <p:sldIdLst>
    <p:sldId id="256" r:id="rId6"/>
    <p:sldId id="262" r:id="rId7"/>
    <p:sldId id="419" r:id="rId8"/>
    <p:sldId id="409" r:id="rId9"/>
    <p:sldId id="413" r:id="rId10"/>
    <p:sldId id="414" r:id="rId11"/>
    <p:sldId id="411" r:id="rId12"/>
    <p:sldId id="415" r:id="rId13"/>
    <p:sldId id="420" r:id="rId14"/>
    <p:sldId id="364" r:id="rId15"/>
    <p:sldId id="266" r:id="rId16"/>
    <p:sldId id="289" r:id="rId17"/>
    <p:sldId id="416" r:id="rId18"/>
    <p:sldId id="417" r:id="rId19"/>
    <p:sldId id="279" r:id="rId20"/>
    <p:sldId id="268" r:id="rId21"/>
    <p:sldId id="287" r:id="rId22"/>
    <p:sldId id="285" r:id="rId23"/>
    <p:sldId id="286" r:id="rId24"/>
    <p:sldId id="260" r:id="rId25"/>
    <p:sldId id="261"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84489-3B8B-9351-A2D5-9AEEC2F70ABD}" name="Jhon Manosalva" initials="JM" userId="d764c38c4298141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en Julieth Barrera Fernandez" initials="KJBF" lastIdx="4" clrIdx="0">
    <p:extLst>
      <p:ext uri="{19B8F6BF-5375-455C-9EA6-DF929625EA0E}">
        <p15:presenceInfo xmlns:p15="http://schemas.microsoft.com/office/powerpoint/2012/main" userId="Karen Julieth Barrera Fernandez" providerId="None"/>
      </p:ext>
    </p:extLst>
  </p:cmAuthor>
  <p:cmAuthor id="2" name="Sandra Marcela Acero Cabrera" initials="SMAC" lastIdx="25" clrIdx="1">
    <p:extLst>
      <p:ext uri="{19B8F6BF-5375-455C-9EA6-DF929625EA0E}">
        <p15:presenceInfo xmlns:p15="http://schemas.microsoft.com/office/powerpoint/2012/main" userId="S-1-5-21-2663478027-1314137375-2995020262-19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3" autoAdjust="0"/>
    <p:restoredTop sz="81356" autoAdjust="0"/>
  </p:normalViewPr>
  <p:slideViewPr>
    <p:cSldViewPr snapToGrid="0" snapToObjects="1">
      <p:cViewPr varScale="1">
        <p:scale>
          <a:sx n="60" d="100"/>
          <a:sy n="60" d="100"/>
        </p:scale>
        <p:origin x="146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65EC3-E742-40BB-807B-DE0DD74C2CE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6EE59A5E-5B65-4EEB-B883-0EC462B82DC7}">
      <dgm:prSet phldrT="[Texto]" custT="1"/>
      <dgm:spPr>
        <a:solidFill>
          <a:srgbClr val="CC3300"/>
        </a:solidFill>
      </dgm:spPr>
      <dgm:t>
        <a:bodyPr anchor="ctr"/>
        <a:lstStyle/>
        <a:p>
          <a:pPr algn="ctr"/>
          <a:r>
            <a:rPr lang="es-ES" sz="1400" b="1" dirty="0">
              <a:latin typeface="Calibri" panose="020F0502020204030204" pitchFamily="34" charset="0"/>
              <a:cs typeface="Calibri" panose="020F0502020204030204" pitchFamily="34" charset="0"/>
            </a:rPr>
            <a:t> Reservas Probable</a:t>
          </a:r>
        </a:p>
      </dgm:t>
    </dgm:pt>
    <dgm:pt modelId="{C506E142-2FD3-483B-B646-F8C6C3C837CC}" type="parTrans" cxnId="{D64F6697-C554-4D8E-A0F9-2631E97772B3}">
      <dgm:prSet/>
      <dgm:spPr/>
      <dgm:t>
        <a:bodyPr/>
        <a:lstStyle/>
        <a:p>
          <a:endParaRPr lang="es-ES" sz="1400">
            <a:latin typeface="Calibri" panose="020F0502020204030204" pitchFamily="34" charset="0"/>
            <a:cs typeface="Calibri" panose="020F0502020204030204" pitchFamily="34" charset="0"/>
          </a:endParaRPr>
        </a:p>
      </dgm:t>
    </dgm:pt>
    <dgm:pt modelId="{D9386E54-D809-47B4-BF14-28AA186ED39E}" type="sibTrans" cxnId="{D64F6697-C554-4D8E-A0F9-2631E97772B3}">
      <dgm:prSet/>
      <dgm:spPr/>
      <dgm:t>
        <a:bodyPr/>
        <a:lstStyle/>
        <a:p>
          <a:endParaRPr lang="es-ES" sz="1400">
            <a:latin typeface="Calibri" panose="020F0502020204030204" pitchFamily="34" charset="0"/>
            <a:cs typeface="Calibri" panose="020F0502020204030204" pitchFamily="34" charset="0"/>
          </a:endParaRPr>
        </a:p>
      </dgm:t>
    </dgm:pt>
    <dgm:pt modelId="{9B626BE5-5B51-4F31-AEB5-F4BD8BF33363}">
      <dgm:prSet phldrT="[Texto]" custT="1"/>
      <dgm:spPr/>
      <dgm:t>
        <a:bodyPr/>
        <a:lstStyle/>
        <a:p>
          <a:r>
            <a:rPr lang="es-MX" sz="1600" dirty="0">
              <a:latin typeface="Calibri" panose="020F0502020204030204" pitchFamily="34" charset="0"/>
              <a:cs typeface="Calibri" panose="020F0502020204030204" pitchFamily="34" charset="0"/>
            </a:rPr>
            <a:t>Es la parte económicamente explotable de un Recurso Indicado. En ciertas circunstancias el recurso mineral medido</a:t>
          </a:r>
          <a:endParaRPr lang="es-ES" sz="1600" dirty="0">
            <a:latin typeface="Calibri" panose="020F0502020204030204" pitchFamily="34" charset="0"/>
            <a:cs typeface="Calibri" panose="020F0502020204030204" pitchFamily="34" charset="0"/>
          </a:endParaRPr>
        </a:p>
      </dgm:t>
    </dgm:pt>
    <dgm:pt modelId="{33B3CE35-8B1A-4112-82E9-B47ED5858AA2}" type="parTrans" cxnId="{0D766AB6-650C-4825-BCEE-FDA5EFC6E896}">
      <dgm:prSet/>
      <dgm:spPr/>
      <dgm:t>
        <a:bodyPr/>
        <a:lstStyle/>
        <a:p>
          <a:endParaRPr lang="es-ES" sz="1400">
            <a:latin typeface="Calibri" panose="020F0502020204030204" pitchFamily="34" charset="0"/>
            <a:cs typeface="Calibri" panose="020F0502020204030204" pitchFamily="34" charset="0"/>
          </a:endParaRPr>
        </a:p>
      </dgm:t>
    </dgm:pt>
    <dgm:pt modelId="{0A006EDA-5894-4280-AF3E-C896B3A01321}" type="sibTrans" cxnId="{0D766AB6-650C-4825-BCEE-FDA5EFC6E896}">
      <dgm:prSet/>
      <dgm:spPr/>
      <dgm:t>
        <a:bodyPr/>
        <a:lstStyle/>
        <a:p>
          <a:endParaRPr lang="es-ES" sz="1400">
            <a:latin typeface="Calibri" panose="020F0502020204030204" pitchFamily="34" charset="0"/>
            <a:cs typeface="Calibri" panose="020F0502020204030204" pitchFamily="34" charset="0"/>
          </a:endParaRPr>
        </a:p>
      </dgm:t>
    </dgm:pt>
    <dgm:pt modelId="{33BAF359-C3B2-4CE1-B80E-F14FE558EE0B}" type="pres">
      <dgm:prSet presAssocID="{6B765EC3-E742-40BB-807B-DE0DD74C2CE1}" presName="Name0" presStyleCnt="0">
        <dgm:presLayoutVars>
          <dgm:dir/>
          <dgm:animLvl val="lvl"/>
          <dgm:resizeHandles val="exact"/>
        </dgm:presLayoutVars>
      </dgm:prSet>
      <dgm:spPr/>
      <dgm:t>
        <a:bodyPr/>
        <a:lstStyle/>
        <a:p>
          <a:endParaRPr lang="es-ES"/>
        </a:p>
      </dgm:t>
    </dgm:pt>
    <dgm:pt modelId="{C9798C7F-BEBD-4001-A7BC-713266F273F8}" type="pres">
      <dgm:prSet presAssocID="{6EE59A5E-5B65-4EEB-B883-0EC462B82DC7}" presName="compositeNode" presStyleCnt="0">
        <dgm:presLayoutVars>
          <dgm:bulletEnabled val="1"/>
        </dgm:presLayoutVars>
      </dgm:prSet>
      <dgm:spPr/>
    </dgm:pt>
    <dgm:pt modelId="{3308BA36-1573-4EB0-B66E-50332ADC58B4}" type="pres">
      <dgm:prSet presAssocID="{6EE59A5E-5B65-4EEB-B883-0EC462B82DC7}" presName="bgRect" presStyleLbl="node1" presStyleIdx="0" presStyleCnt="1" custScaleY="76035" custLinFactNeighborY="0"/>
      <dgm:spPr/>
      <dgm:t>
        <a:bodyPr/>
        <a:lstStyle/>
        <a:p>
          <a:endParaRPr lang="es-ES"/>
        </a:p>
      </dgm:t>
    </dgm:pt>
    <dgm:pt modelId="{981A9CCA-A7D4-4AF8-B1E8-E680D8CEC357}" type="pres">
      <dgm:prSet presAssocID="{6EE59A5E-5B65-4EEB-B883-0EC462B82DC7}" presName="parentNode" presStyleLbl="node1" presStyleIdx="0" presStyleCnt="1">
        <dgm:presLayoutVars>
          <dgm:chMax val="0"/>
          <dgm:bulletEnabled val="1"/>
        </dgm:presLayoutVars>
      </dgm:prSet>
      <dgm:spPr/>
      <dgm:t>
        <a:bodyPr/>
        <a:lstStyle/>
        <a:p>
          <a:endParaRPr lang="es-ES"/>
        </a:p>
      </dgm:t>
    </dgm:pt>
    <dgm:pt modelId="{FA571CD2-369F-4801-9C45-072DE9E719A9}" type="pres">
      <dgm:prSet presAssocID="{6EE59A5E-5B65-4EEB-B883-0EC462B82DC7}" presName="childNode" presStyleLbl="node1" presStyleIdx="0" presStyleCnt="1">
        <dgm:presLayoutVars>
          <dgm:bulletEnabled val="1"/>
        </dgm:presLayoutVars>
      </dgm:prSet>
      <dgm:spPr/>
      <dgm:t>
        <a:bodyPr/>
        <a:lstStyle/>
        <a:p>
          <a:endParaRPr lang="es-ES"/>
        </a:p>
      </dgm:t>
    </dgm:pt>
  </dgm:ptLst>
  <dgm:cxnLst>
    <dgm:cxn modelId="{FB335A55-2CAA-4DC6-B660-CC227DD92ACC}" type="presOf" srcId="{6B765EC3-E742-40BB-807B-DE0DD74C2CE1}" destId="{33BAF359-C3B2-4CE1-B80E-F14FE558EE0B}" srcOrd="0" destOrd="0" presId="urn:microsoft.com/office/officeart/2005/8/layout/hProcess7"/>
    <dgm:cxn modelId="{D64F6697-C554-4D8E-A0F9-2631E97772B3}" srcId="{6B765EC3-E742-40BB-807B-DE0DD74C2CE1}" destId="{6EE59A5E-5B65-4EEB-B883-0EC462B82DC7}" srcOrd="0" destOrd="0" parTransId="{C506E142-2FD3-483B-B646-F8C6C3C837CC}" sibTransId="{D9386E54-D809-47B4-BF14-28AA186ED39E}"/>
    <dgm:cxn modelId="{0D766AB6-650C-4825-BCEE-FDA5EFC6E896}" srcId="{6EE59A5E-5B65-4EEB-B883-0EC462B82DC7}" destId="{9B626BE5-5B51-4F31-AEB5-F4BD8BF33363}" srcOrd="0" destOrd="0" parTransId="{33B3CE35-8B1A-4112-82E9-B47ED5858AA2}" sibTransId="{0A006EDA-5894-4280-AF3E-C896B3A01321}"/>
    <dgm:cxn modelId="{3D8AB8C3-D1C1-43EA-A321-5E7E15126A5E}" type="presOf" srcId="{9B626BE5-5B51-4F31-AEB5-F4BD8BF33363}" destId="{FA571CD2-369F-4801-9C45-072DE9E719A9}" srcOrd="0" destOrd="0" presId="urn:microsoft.com/office/officeart/2005/8/layout/hProcess7"/>
    <dgm:cxn modelId="{5B9EAC23-47F0-4C2E-AF6D-CF641C46D1F2}" type="presOf" srcId="{6EE59A5E-5B65-4EEB-B883-0EC462B82DC7}" destId="{3308BA36-1573-4EB0-B66E-50332ADC58B4}" srcOrd="0" destOrd="0" presId="urn:microsoft.com/office/officeart/2005/8/layout/hProcess7"/>
    <dgm:cxn modelId="{3BD26C6D-80D8-4BD0-83E0-74469202FFA7}" type="presOf" srcId="{6EE59A5E-5B65-4EEB-B883-0EC462B82DC7}" destId="{981A9CCA-A7D4-4AF8-B1E8-E680D8CEC357}" srcOrd="1" destOrd="0" presId="urn:microsoft.com/office/officeart/2005/8/layout/hProcess7"/>
    <dgm:cxn modelId="{163C5017-9E9D-41D6-A00F-E90F0BBC6309}" type="presParOf" srcId="{33BAF359-C3B2-4CE1-B80E-F14FE558EE0B}" destId="{C9798C7F-BEBD-4001-A7BC-713266F273F8}" srcOrd="0" destOrd="0" presId="urn:microsoft.com/office/officeart/2005/8/layout/hProcess7"/>
    <dgm:cxn modelId="{1282A809-DFD9-4E23-A4E8-C6D55CF2B765}" type="presParOf" srcId="{C9798C7F-BEBD-4001-A7BC-713266F273F8}" destId="{3308BA36-1573-4EB0-B66E-50332ADC58B4}" srcOrd="0" destOrd="0" presId="urn:microsoft.com/office/officeart/2005/8/layout/hProcess7"/>
    <dgm:cxn modelId="{61A8C8E2-5653-473D-B65E-EC27E746FCF7}" type="presParOf" srcId="{C9798C7F-BEBD-4001-A7BC-713266F273F8}" destId="{981A9CCA-A7D4-4AF8-B1E8-E680D8CEC357}" srcOrd="1" destOrd="0" presId="urn:microsoft.com/office/officeart/2005/8/layout/hProcess7"/>
    <dgm:cxn modelId="{EC545E38-B113-43FE-ACC9-482778CB06DB}" type="presParOf" srcId="{C9798C7F-BEBD-4001-A7BC-713266F273F8}" destId="{FA571CD2-369F-4801-9C45-072DE9E719A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65EC3-E742-40BB-807B-DE0DD74C2CE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1A1792A2-D8EB-491D-A627-663E4A0898A1}">
      <dgm:prSet phldrT="[Texto]"/>
      <dgm:spPr>
        <a:solidFill>
          <a:srgbClr val="069169"/>
        </a:solidFill>
      </dgm:spPr>
      <dgm:t>
        <a:bodyPr anchor="ctr"/>
        <a:lstStyle/>
        <a:p>
          <a:pPr algn="ctr"/>
          <a:r>
            <a:rPr lang="es-ES" b="1" dirty="0">
              <a:latin typeface="Calibri" panose="020F0502020204030204" pitchFamily="34" charset="0"/>
              <a:cs typeface="Calibri" panose="020F0502020204030204" pitchFamily="34" charset="0"/>
            </a:rPr>
            <a:t>Reserva Probada</a:t>
          </a:r>
        </a:p>
      </dgm:t>
    </dgm:pt>
    <dgm:pt modelId="{907375F0-6010-40B6-AD27-55662ADF68A4}" type="parTrans" cxnId="{738C11B2-F481-4167-93F9-3265F2A6B452}">
      <dgm:prSet/>
      <dgm:spPr/>
      <dgm:t>
        <a:bodyPr/>
        <a:lstStyle/>
        <a:p>
          <a:endParaRPr lang="es-ES">
            <a:latin typeface="Calibri" panose="020F0502020204030204" pitchFamily="34" charset="0"/>
            <a:cs typeface="Calibri" panose="020F0502020204030204" pitchFamily="34" charset="0"/>
          </a:endParaRPr>
        </a:p>
      </dgm:t>
    </dgm:pt>
    <dgm:pt modelId="{76912721-F267-47DB-8ACC-7F3D1FD939F2}" type="sibTrans" cxnId="{738C11B2-F481-4167-93F9-3265F2A6B452}">
      <dgm:prSet/>
      <dgm:spPr/>
      <dgm:t>
        <a:bodyPr/>
        <a:lstStyle/>
        <a:p>
          <a:endParaRPr lang="es-ES">
            <a:latin typeface="Calibri" panose="020F0502020204030204" pitchFamily="34" charset="0"/>
            <a:cs typeface="Calibri" panose="020F0502020204030204" pitchFamily="34" charset="0"/>
          </a:endParaRPr>
        </a:p>
      </dgm:t>
    </dgm:pt>
    <dgm:pt modelId="{74BEAA8B-714C-4668-8E9D-4D4BFB6D9516}">
      <dgm:prSet phldrT="[Texto]" custT="1"/>
      <dgm:spPr/>
      <dgm:t>
        <a:bodyPr anchor="ctr"/>
        <a:lstStyle/>
        <a:p>
          <a:r>
            <a:rPr lang="es-MX" sz="1700" dirty="0">
              <a:latin typeface="Calibri" panose="020F0502020204030204" pitchFamily="34" charset="0"/>
              <a:cs typeface="Calibri" panose="020F0502020204030204" pitchFamily="34" charset="0"/>
            </a:rPr>
            <a:t>Es la parte económicamente explotable de un Recurso  Medido.</a:t>
          </a:r>
          <a:endParaRPr lang="es-ES" sz="1700" dirty="0">
            <a:latin typeface="Calibri" panose="020F0502020204030204" pitchFamily="34" charset="0"/>
            <a:cs typeface="Calibri" panose="020F0502020204030204" pitchFamily="34" charset="0"/>
          </a:endParaRPr>
        </a:p>
      </dgm:t>
    </dgm:pt>
    <dgm:pt modelId="{3906F268-8A89-4F20-AAE1-D984A77AAC8A}" type="parTrans" cxnId="{8A123C2C-18E1-4DB1-8285-27FFFB30A083}">
      <dgm:prSet/>
      <dgm:spPr/>
      <dgm:t>
        <a:bodyPr/>
        <a:lstStyle/>
        <a:p>
          <a:endParaRPr lang="es-ES">
            <a:latin typeface="Calibri" panose="020F0502020204030204" pitchFamily="34" charset="0"/>
            <a:cs typeface="Calibri" panose="020F0502020204030204" pitchFamily="34" charset="0"/>
          </a:endParaRPr>
        </a:p>
      </dgm:t>
    </dgm:pt>
    <dgm:pt modelId="{19FCD82C-E33E-4CD3-B15F-6FB6019B77EE}" type="sibTrans" cxnId="{8A123C2C-18E1-4DB1-8285-27FFFB30A083}">
      <dgm:prSet/>
      <dgm:spPr/>
      <dgm:t>
        <a:bodyPr/>
        <a:lstStyle/>
        <a:p>
          <a:endParaRPr lang="es-ES">
            <a:latin typeface="Calibri" panose="020F0502020204030204" pitchFamily="34" charset="0"/>
            <a:cs typeface="Calibri" panose="020F0502020204030204" pitchFamily="34" charset="0"/>
          </a:endParaRPr>
        </a:p>
      </dgm:t>
    </dgm:pt>
    <dgm:pt modelId="{33BAF359-C3B2-4CE1-B80E-F14FE558EE0B}" type="pres">
      <dgm:prSet presAssocID="{6B765EC3-E742-40BB-807B-DE0DD74C2CE1}" presName="Name0" presStyleCnt="0">
        <dgm:presLayoutVars>
          <dgm:dir/>
          <dgm:animLvl val="lvl"/>
          <dgm:resizeHandles val="exact"/>
        </dgm:presLayoutVars>
      </dgm:prSet>
      <dgm:spPr/>
      <dgm:t>
        <a:bodyPr/>
        <a:lstStyle/>
        <a:p>
          <a:endParaRPr lang="es-ES"/>
        </a:p>
      </dgm:t>
    </dgm:pt>
    <dgm:pt modelId="{6B764F4A-EE47-4105-AB5B-B2CE7898884D}" type="pres">
      <dgm:prSet presAssocID="{1A1792A2-D8EB-491D-A627-663E4A0898A1}" presName="compositeNode" presStyleCnt="0">
        <dgm:presLayoutVars>
          <dgm:bulletEnabled val="1"/>
        </dgm:presLayoutVars>
      </dgm:prSet>
      <dgm:spPr/>
    </dgm:pt>
    <dgm:pt modelId="{EB925117-49DB-4477-B5CE-28503B1D2161}" type="pres">
      <dgm:prSet presAssocID="{1A1792A2-D8EB-491D-A627-663E4A0898A1}" presName="bgRect" presStyleLbl="node1" presStyleIdx="0" presStyleCnt="1" custLinFactNeighborX="927" custLinFactNeighborY="18479"/>
      <dgm:spPr/>
      <dgm:t>
        <a:bodyPr/>
        <a:lstStyle/>
        <a:p>
          <a:endParaRPr lang="es-ES"/>
        </a:p>
      </dgm:t>
    </dgm:pt>
    <dgm:pt modelId="{0C8E377F-9B2F-4540-A0EA-77674F2200D6}" type="pres">
      <dgm:prSet presAssocID="{1A1792A2-D8EB-491D-A627-663E4A0898A1}" presName="parentNode" presStyleLbl="node1" presStyleIdx="0" presStyleCnt="1">
        <dgm:presLayoutVars>
          <dgm:chMax val="0"/>
          <dgm:bulletEnabled val="1"/>
        </dgm:presLayoutVars>
      </dgm:prSet>
      <dgm:spPr/>
      <dgm:t>
        <a:bodyPr/>
        <a:lstStyle/>
        <a:p>
          <a:endParaRPr lang="es-ES"/>
        </a:p>
      </dgm:t>
    </dgm:pt>
    <dgm:pt modelId="{2FDF1C79-2024-4149-B137-BEA8A75EBB2E}" type="pres">
      <dgm:prSet presAssocID="{1A1792A2-D8EB-491D-A627-663E4A0898A1}" presName="childNode" presStyleLbl="node1" presStyleIdx="0" presStyleCnt="1">
        <dgm:presLayoutVars>
          <dgm:bulletEnabled val="1"/>
        </dgm:presLayoutVars>
      </dgm:prSet>
      <dgm:spPr/>
      <dgm:t>
        <a:bodyPr/>
        <a:lstStyle/>
        <a:p>
          <a:endParaRPr lang="es-ES"/>
        </a:p>
      </dgm:t>
    </dgm:pt>
  </dgm:ptLst>
  <dgm:cxnLst>
    <dgm:cxn modelId="{A85436B0-CD15-4352-9516-8C853A351ED6}" type="presOf" srcId="{1A1792A2-D8EB-491D-A627-663E4A0898A1}" destId="{EB925117-49DB-4477-B5CE-28503B1D2161}" srcOrd="0" destOrd="0" presId="urn:microsoft.com/office/officeart/2005/8/layout/hProcess7"/>
    <dgm:cxn modelId="{C0F3C67E-BB1D-4E14-BFF7-ADEF2593A35A}" type="presOf" srcId="{74BEAA8B-714C-4668-8E9D-4D4BFB6D9516}" destId="{2FDF1C79-2024-4149-B137-BEA8A75EBB2E}" srcOrd="0" destOrd="0" presId="urn:microsoft.com/office/officeart/2005/8/layout/hProcess7"/>
    <dgm:cxn modelId="{738C11B2-F481-4167-93F9-3265F2A6B452}" srcId="{6B765EC3-E742-40BB-807B-DE0DD74C2CE1}" destId="{1A1792A2-D8EB-491D-A627-663E4A0898A1}" srcOrd="0" destOrd="0" parTransId="{907375F0-6010-40B6-AD27-55662ADF68A4}" sibTransId="{76912721-F267-47DB-8ACC-7F3D1FD939F2}"/>
    <dgm:cxn modelId="{FB335A55-2CAA-4DC6-B660-CC227DD92ACC}" type="presOf" srcId="{6B765EC3-E742-40BB-807B-DE0DD74C2CE1}" destId="{33BAF359-C3B2-4CE1-B80E-F14FE558EE0B}" srcOrd="0" destOrd="0" presId="urn:microsoft.com/office/officeart/2005/8/layout/hProcess7"/>
    <dgm:cxn modelId="{D93FC481-9A6F-4AB3-9432-1A60846AE2DB}" type="presOf" srcId="{1A1792A2-D8EB-491D-A627-663E4A0898A1}" destId="{0C8E377F-9B2F-4540-A0EA-77674F2200D6}" srcOrd="1" destOrd="0" presId="urn:microsoft.com/office/officeart/2005/8/layout/hProcess7"/>
    <dgm:cxn modelId="{8A123C2C-18E1-4DB1-8285-27FFFB30A083}" srcId="{1A1792A2-D8EB-491D-A627-663E4A0898A1}" destId="{74BEAA8B-714C-4668-8E9D-4D4BFB6D9516}" srcOrd="0" destOrd="0" parTransId="{3906F268-8A89-4F20-AAE1-D984A77AAC8A}" sibTransId="{19FCD82C-E33E-4CD3-B15F-6FB6019B77EE}"/>
    <dgm:cxn modelId="{6DB3914C-1A30-4C6F-A0E8-1E41672E724C}" type="presParOf" srcId="{33BAF359-C3B2-4CE1-B80E-F14FE558EE0B}" destId="{6B764F4A-EE47-4105-AB5B-B2CE7898884D}" srcOrd="0" destOrd="0" presId="urn:microsoft.com/office/officeart/2005/8/layout/hProcess7"/>
    <dgm:cxn modelId="{85E20178-1BCE-40BB-94C1-E94801029EEC}" type="presParOf" srcId="{6B764F4A-EE47-4105-AB5B-B2CE7898884D}" destId="{EB925117-49DB-4477-B5CE-28503B1D2161}" srcOrd="0" destOrd="0" presId="urn:microsoft.com/office/officeart/2005/8/layout/hProcess7"/>
    <dgm:cxn modelId="{0A0B21E4-B220-4434-8746-6428621D5E72}" type="presParOf" srcId="{6B764F4A-EE47-4105-AB5B-B2CE7898884D}" destId="{0C8E377F-9B2F-4540-A0EA-77674F2200D6}" srcOrd="1" destOrd="0" presId="urn:microsoft.com/office/officeart/2005/8/layout/hProcess7"/>
    <dgm:cxn modelId="{C760F6A8-CF02-4954-9D1A-3AA471391683}" type="presParOf" srcId="{6B764F4A-EE47-4105-AB5B-B2CE7898884D}" destId="{2FDF1C79-2024-4149-B137-BEA8A75EBB2E}"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167BE-A2F7-453C-9AFA-607202331D00}" type="doc">
      <dgm:prSet loTypeId="urn:microsoft.com/office/officeart/2005/8/layout/vList3" loCatId="picture" qsTypeId="urn:microsoft.com/office/officeart/2005/8/quickstyle/simple1" qsCatId="simple" csTypeId="urn:microsoft.com/office/officeart/2005/8/colors/accent1_2" csCatId="accent1" phldr="1"/>
      <dgm:spPr/>
    </dgm:pt>
    <dgm:pt modelId="{494FB048-70C4-4FB9-970A-0056008E01C1}">
      <dgm:prSet phldrT="[Texto]"/>
      <dgm:spPr>
        <a:solidFill>
          <a:schemeClr val="accent6">
            <a:lumMod val="50000"/>
          </a:schemeClr>
        </a:solidFill>
      </dgm:spPr>
      <dgm:t>
        <a:bodyPr/>
        <a:lstStyle/>
        <a:p>
          <a:pPr algn="l"/>
          <a:r>
            <a:rPr lang="es-MX" b="1" u="sng" dirty="0">
              <a:latin typeface="Calibri" panose="020F0502020204030204" pitchFamily="34" charset="0"/>
              <a:cs typeface="Calibri" panose="020F0502020204030204" pitchFamily="34" charset="0"/>
            </a:rPr>
            <a:t>Recurso Inferido</a:t>
          </a:r>
          <a:r>
            <a:rPr lang="es-MX" dirty="0">
              <a:latin typeface="Calibri" panose="020F0502020204030204" pitchFamily="34" charset="0"/>
              <a:cs typeface="Calibri" panose="020F0502020204030204" pitchFamily="34" charset="0"/>
            </a:rPr>
            <a:t>: …La evidencia geológica es suficiente para asumir…</a:t>
          </a:r>
          <a:endParaRPr lang="es-ES" dirty="0">
            <a:latin typeface="Calibri" panose="020F0502020204030204" pitchFamily="34" charset="0"/>
            <a:cs typeface="Calibri" panose="020F0502020204030204" pitchFamily="34" charset="0"/>
          </a:endParaRPr>
        </a:p>
      </dgm:t>
    </dgm:pt>
    <dgm:pt modelId="{7B764D73-9675-4123-82DE-0B386FB5D4CC}" type="parTrans" cxnId="{AAB1D56D-D5B5-496D-8752-6801BCEB58D0}">
      <dgm:prSet/>
      <dgm:spPr/>
      <dgm:t>
        <a:bodyPr/>
        <a:lstStyle/>
        <a:p>
          <a:endParaRPr lang="es-ES"/>
        </a:p>
      </dgm:t>
    </dgm:pt>
    <dgm:pt modelId="{1220882C-1FC5-4541-B340-2BC62EE1E539}" type="sibTrans" cxnId="{AAB1D56D-D5B5-496D-8752-6801BCEB58D0}">
      <dgm:prSet/>
      <dgm:spPr/>
      <dgm:t>
        <a:bodyPr/>
        <a:lstStyle/>
        <a:p>
          <a:endParaRPr lang="es-ES"/>
        </a:p>
      </dgm:t>
    </dgm:pt>
    <dgm:pt modelId="{38A9AAA3-3FEB-4E02-8120-DA3FC0587A03}">
      <dgm:prSet phldrT="[Texto]"/>
      <dgm:spPr>
        <a:solidFill>
          <a:srgbClr val="CC3300"/>
        </a:solidFill>
      </dgm:spPr>
      <dgm:t>
        <a:bodyPr/>
        <a:lstStyle/>
        <a:p>
          <a:pPr algn="l"/>
          <a:r>
            <a:rPr lang="es-MX" b="1" u="sng" dirty="0">
              <a:latin typeface="Calibri" panose="020F0502020204030204" pitchFamily="34" charset="0"/>
              <a:cs typeface="Calibri" panose="020F0502020204030204" pitchFamily="34" charset="0"/>
            </a:rPr>
            <a:t>Recurso Indicado</a:t>
          </a:r>
          <a:r>
            <a:rPr lang="es-MX" dirty="0">
              <a:latin typeface="Calibri" panose="020F0502020204030204" pitchFamily="34" charset="0"/>
              <a:cs typeface="Calibri" panose="020F0502020204030204" pitchFamily="34" charset="0"/>
            </a:rPr>
            <a:t>: …suficiente confianza para permitir la aplicación de los Factores Modificadores…</a:t>
          </a:r>
          <a:endParaRPr lang="es-ES" dirty="0">
            <a:latin typeface="Calibri" panose="020F0502020204030204" pitchFamily="34" charset="0"/>
            <a:cs typeface="Calibri" panose="020F0502020204030204" pitchFamily="34" charset="0"/>
          </a:endParaRPr>
        </a:p>
      </dgm:t>
    </dgm:pt>
    <dgm:pt modelId="{BB9D5DA2-EE90-4B08-8C2F-A4984391FA89}" type="parTrans" cxnId="{58816D21-72B3-426F-843D-DE2661E05378}">
      <dgm:prSet/>
      <dgm:spPr/>
      <dgm:t>
        <a:bodyPr/>
        <a:lstStyle/>
        <a:p>
          <a:endParaRPr lang="es-ES"/>
        </a:p>
      </dgm:t>
    </dgm:pt>
    <dgm:pt modelId="{6EF60C61-BC68-482B-8B83-BE06731D7379}" type="sibTrans" cxnId="{58816D21-72B3-426F-843D-DE2661E05378}">
      <dgm:prSet/>
      <dgm:spPr/>
      <dgm:t>
        <a:bodyPr/>
        <a:lstStyle/>
        <a:p>
          <a:endParaRPr lang="es-ES"/>
        </a:p>
      </dgm:t>
    </dgm:pt>
    <dgm:pt modelId="{1C529C8A-540B-48D6-96FB-107FBF3447A9}">
      <dgm:prSet phldrT="[Texto]"/>
      <dgm:spPr>
        <a:solidFill>
          <a:srgbClr val="069169"/>
        </a:solidFill>
      </dgm:spPr>
      <dgm:t>
        <a:bodyPr/>
        <a:lstStyle/>
        <a:p>
          <a:pPr algn="l"/>
          <a:r>
            <a:rPr lang="es-MX" b="1" u="sng" dirty="0">
              <a:latin typeface="Calibri" panose="020F0502020204030204" pitchFamily="34" charset="0"/>
              <a:cs typeface="Calibri" panose="020F0502020204030204" pitchFamily="34" charset="0"/>
            </a:rPr>
            <a:t>Recurso Medido</a:t>
          </a:r>
          <a:r>
            <a:rPr lang="es-MX" b="0" u="none" dirty="0">
              <a:latin typeface="Calibri" panose="020F0502020204030204" pitchFamily="34" charset="0"/>
              <a:cs typeface="Calibri" panose="020F0502020204030204" pitchFamily="34" charset="0"/>
            </a:rPr>
            <a:t>: …s</a:t>
          </a:r>
          <a:r>
            <a:rPr lang="es-MX" dirty="0">
              <a:latin typeface="Calibri" panose="020F0502020204030204" pitchFamily="34" charset="0"/>
              <a:cs typeface="Calibri" panose="020F0502020204030204" pitchFamily="34" charset="0"/>
            </a:rPr>
            <a:t>uficiente confianza para soportar la evaluación final de la viabilidad económica del depósito...</a:t>
          </a:r>
          <a:endParaRPr lang="es-ES" dirty="0">
            <a:latin typeface="Calibri" panose="020F0502020204030204" pitchFamily="34" charset="0"/>
            <a:cs typeface="Calibri" panose="020F0502020204030204" pitchFamily="34" charset="0"/>
          </a:endParaRPr>
        </a:p>
      </dgm:t>
    </dgm:pt>
    <dgm:pt modelId="{CAA50B66-F955-40D2-86DF-E79337B9F6E9}" type="parTrans" cxnId="{D972BB12-E716-4237-B5FA-F52BE9F5A9FF}">
      <dgm:prSet/>
      <dgm:spPr/>
      <dgm:t>
        <a:bodyPr/>
        <a:lstStyle/>
        <a:p>
          <a:endParaRPr lang="es-ES"/>
        </a:p>
      </dgm:t>
    </dgm:pt>
    <dgm:pt modelId="{CA0C6FBE-F4FF-474F-935D-412519C48CB6}" type="sibTrans" cxnId="{D972BB12-E716-4237-B5FA-F52BE9F5A9FF}">
      <dgm:prSet/>
      <dgm:spPr/>
      <dgm:t>
        <a:bodyPr/>
        <a:lstStyle/>
        <a:p>
          <a:endParaRPr lang="es-ES"/>
        </a:p>
      </dgm:t>
    </dgm:pt>
    <dgm:pt modelId="{A90FFB0F-10AD-41FC-B400-FA0250F224D4}" type="pres">
      <dgm:prSet presAssocID="{56A167BE-A2F7-453C-9AFA-607202331D00}" presName="linearFlow" presStyleCnt="0">
        <dgm:presLayoutVars>
          <dgm:dir/>
          <dgm:resizeHandles val="exact"/>
        </dgm:presLayoutVars>
      </dgm:prSet>
      <dgm:spPr/>
    </dgm:pt>
    <dgm:pt modelId="{87580CD6-C658-4556-BCD4-E939FE65BAAA}" type="pres">
      <dgm:prSet presAssocID="{494FB048-70C4-4FB9-970A-0056008E01C1}" presName="composite" presStyleCnt="0"/>
      <dgm:spPr/>
    </dgm:pt>
    <dgm:pt modelId="{6FB0A72A-D70D-4922-8573-1DF4296EFD98}" type="pres">
      <dgm:prSet presAssocID="{494FB048-70C4-4FB9-970A-0056008E01C1}" presName="imgShp" presStyleLbl="fgImgPlace1" presStyleIdx="0" presStyleCnt="3" custScaleX="172178" custScaleY="172178" custLinFactX="-7296" custLinFactNeighborX="-100000" custLinFactNeighborY="-121"/>
      <dgm:spPr>
        <a:blipFill rotWithShape="1">
          <a:blip xmlns:r="http://schemas.openxmlformats.org/officeDocument/2006/relationships" r:embed="rId1"/>
          <a:stretch>
            <a:fillRect/>
          </a:stretch>
        </a:blipFill>
      </dgm:spPr>
    </dgm:pt>
    <dgm:pt modelId="{6B801DA6-5EA2-4BB0-8423-95C7E3A62AD8}" type="pres">
      <dgm:prSet presAssocID="{494FB048-70C4-4FB9-970A-0056008E01C1}" presName="txShp" presStyleLbl="node1" presStyleIdx="0" presStyleCnt="3" custScaleX="99958" custScaleY="160754" custLinFactNeighborX="3510">
        <dgm:presLayoutVars>
          <dgm:bulletEnabled val="1"/>
        </dgm:presLayoutVars>
      </dgm:prSet>
      <dgm:spPr/>
      <dgm:t>
        <a:bodyPr/>
        <a:lstStyle/>
        <a:p>
          <a:endParaRPr lang="es-ES"/>
        </a:p>
      </dgm:t>
    </dgm:pt>
    <dgm:pt modelId="{8F1EB9EE-104D-489B-A3F8-8C8BC3DD192A}" type="pres">
      <dgm:prSet presAssocID="{1220882C-1FC5-4541-B340-2BC62EE1E539}" presName="spacing" presStyleCnt="0"/>
      <dgm:spPr/>
    </dgm:pt>
    <dgm:pt modelId="{0274275D-B9EB-4340-BBB6-F67339041E14}" type="pres">
      <dgm:prSet presAssocID="{38A9AAA3-3FEB-4E02-8120-DA3FC0587A03}" presName="composite" presStyleCnt="0"/>
      <dgm:spPr/>
    </dgm:pt>
    <dgm:pt modelId="{8C64028F-8D25-4B83-B75F-645487080B3B}" type="pres">
      <dgm:prSet presAssocID="{38A9AAA3-3FEB-4E02-8120-DA3FC0587A03}" presName="imgShp" presStyleLbl="fgImgPlace1" presStyleIdx="1" presStyleCnt="3" custScaleX="172178" custScaleY="172178" custLinFactX="-7296" custLinFactNeighborX="-100000" custLinFactNeighborY="-121"/>
      <dgm:spPr>
        <a:blipFill rotWithShape="1">
          <a:blip xmlns:r="http://schemas.openxmlformats.org/officeDocument/2006/relationships" r:embed="rId2"/>
          <a:stretch>
            <a:fillRect/>
          </a:stretch>
        </a:blipFill>
      </dgm:spPr>
    </dgm:pt>
    <dgm:pt modelId="{6EA7CFA2-1EE2-47E5-A32E-6208AA4EB673}" type="pres">
      <dgm:prSet presAssocID="{38A9AAA3-3FEB-4E02-8120-DA3FC0587A03}" presName="txShp" presStyleLbl="node1" presStyleIdx="1" presStyleCnt="3" custScaleX="95515" custScaleY="156475" custLinFactNeighborX="3510">
        <dgm:presLayoutVars>
          <dgm:bulletEnabled val="1"/>
        </dgm:presLayoutVars>
      </dgm:prSet>
      <dgm:spPr/>
      <dgm:t>
        <a:bodyPr/>
        <a:lstStyle/>
        <a:p>
          <a:endParaRPr lang="es-ES"/>
        </a:p>
      </dgm:t>
    </dgm:pt>
    <dgm:pt modelId="{1595D37A-D0A5-4245-8156-6110C33FC295}" type="pres">
      <dgm:prSet presAssocID="{6EF60C61-BC68-482B-8B83-BE06731D7379}" presName="spacing" presStyleCnt="0"/>
      <dgm:spPr/>
    </dgm:pt>
    <dgm:pt modelId="{D29E5178-D4A4-4751-A782-125155AD6E87}" type="pres">
      <dgm:prSet presAssocID="{1C529C8A-540B-48D6-96FB-107FBF3447A9}" presName="composite" presStyleCnt="0"/>
      <dgm:spPr/>
    </dgm:pt>
    <dgm:pt modelId="{F28E17A3-1ACF-41FD-8109-829702DF4EB3}" type="pres">
      <dgm:prSet presAssocID="{1C529C8A-540B-48D6-96FB-107FBF3447A9}" presName="imgShp" presStyleLbl="fgImgPlace1" presStyleIdx="2" presStyleCnt="3" custScaleX="172515" custScaleY="172515" custLinFactX="-7296" custLinFactNeighborX="-100000" custLinFactNeighborY="-211"/>
      <dgm:spPr>
        <a:blipFill rotWithShape="1">
          <a:blip xmlns:r="http://schemas.openxmlformats.org/officeDocument/2006/relationships" r:embed="rId3"/>
          <a:stretch>
            <a:fillRect/>
          </a:stretch>
        </a:blipFill>
      </dgm:spPr>
    </dgm:pt>
    <dgm:pt modelId="{5A8A3595-40F9-41A5-A3E6-7FC69A374E90}" type="pres">
      <dgm:prSet presAssocID="{1C529C8A-540B-48D6-96FB-107FBF3447A9}" presName="txShp" presStyleLbl="node1" presStyleIdx="2" presStyleCnt="3" custScaleX="99705" custScaleY="157539" custLinFactNeighborX="3510">
        <dgm:presLayoutVars>
          <dgm:bulletEnabled val="1"/>
        </dgm:presLayoutVars>
      </dgm:prSet>
      <dgm:spPr/>
      <dgm:t>
        <a:bodyPr/>
        <a:lstStyle/>
        <a:p>
          <a:endParaRPr lang="es-ES"/>
        </a:p>
      </dgm:t>
    </dgm:pt>
  </dgm:ptLst>
  <dgm:cxnLst>
    <dgm:cxn modelId="{58816D21-72B3-426F-843D-DE2661E05378}" srcId="{56A167BE-A2F7-453C-9AFA-607202331D00}" destId="{38A9AAA3-3FEB-4E02-8120-DA3FC0587A03}" srcOrd="1" destOrd="0" parTransId="{BB9D5DA2-EE90-4B08-8C2F-A4984391FA89}" sibTransId="{6EF60C61-BC68-482B-8B83-BE06731D7379}"/>
    <dgm:cxn modelId="{3E1A3EE5-E43A-46AB-A82F-5C2AB5DB5409}" type="presOf" srcId="{494FB048-70C4-4FB9-970A-0056008E01C1}" destId="{6B801DA6-5EA2-4BB0-8423-95C7E3A62AD8}" srcOrd="0" destOrd="0" presId="urn:microsoft.com/office/officeart/2005/8/layout/vList3"/>
    <dgm:cxn modelId="{40F58B56-6D1E-4461-BBB5-251D87D6D578}" type="presOf" srcId="{38A9AAA3-3FEB-4E02-8120-DA3FC0587A03}" destId="{6EA7CFA2-1EE2-47E5-A32E-6208AA4EB673}" srcOrd="0" destOrd="0" presId="urn:microsoft.com/office/officeart/2005/8/layout/vList3"/>
    <dgm:cxn modelId="{9491133C-F81F-4E89-884B-7408401D2D98}" type="presOf" srcId="{56A167BE-A2F7-453C-9AFA-607202331D00}" destId="{A90FFB0F-10AD-41FC-B400-FA0250F224D4}" srcOrd="0" destOrd="0" presId="urn:microsoft.com/office/officeart/2005/8/layout/vList3"/>
    <dgm:cxn modelId="{AAB1D56D-D5B5-496D-8752-6801BCEB58D0}" srcId="{56A167BE-A2F7-453C-9AFA-607202331D00}" destId="{494FB048-70C4-4FB9-970A-0056008E01C1}" srcOrd="0" destOrd="0" parTransId="{7B764D73-9675-4123-82DE-0B386FB5D4CC}" sibTransId="{1220882C-1FC5-4541-B340-2BC62EE1E539}"/>
    <dgm:cxn modelId="{B9E33135-F703-4301-868A-B244F525BC67}" type="presOf" srcId="{1C529C8A-540B-48D6-96FB-107FBF3447A9}" destId="{5A8A3595-40F9-41A5-A3E6-7FC69A374E90}" srcOrd="0" destOrd="0" presId="urn:microsoft.com/office/officeart/2005/8/layout/vList3"/>
    <dgm:cxn modelId="{D972BB12-E716-4237-B5FA-F52BE9F5A9FF}" srcId="{56A167BE-A2F7-453C-9AFA-607202331D00}" destId="{1C529C8A-540B-48D6-96FB-107FBF3447A9}" srcOrd="2" destOrd="0" parTransId="{CAA50B66-F955-40D2-86DF-E79337B9F6E9}" sibTransId="{CA0C6FBE-F4FF-474F-935D-412519C48CB6}"/>
    <dgm:cxn modelId="{09E9570A-C669-443B-B39C-41CAF369AE2F}" type="presParOf" srcId="{A90FFB0F-10AD-41FC-B400-FA0250F224D4}" destId="{87580CD6-C658-4556-BCD4-E939FE65BAAA}" srcOrd="0" destOrd="0" presId="urn:microsoft.com/office/officeart/2005/8/layout/vList3"/>
    <dgm:cxn modelId="{9440DB59-E786-493A-BD8D-D7F6F7105BD5}" type="presParOf" srcId="{87580CD6-C658-4556-BCD4-E939FE65BAAA}" destId="{6FB0A72A-D70D-4922-8573-1DF4296EFD98}" srcOrd="0" destOrd="0" presId="urn:microsoft.com/office/officeart/2005/8/layout/vList3"/>
    <dgm:cxn modelId="{25BD4866-1B47-45EF-9261-10BB58532F0B}" type="presParOf" srcId="{87580CD6-C658-4556-BCD4-E939FE65BAAA}" destId="{6B801DA6-5EA2-4BB0-8423-95C7E3A62AD8}" srcOrd="1" destOrd="0" presId="urn:microsoft.com/office/officeart/2005/8/layout/vList3"/>
    <dgm:cxn modelId="{30A68922-EEF7-4825-A5E9-5E65BCF3A35A}" type="presParOf" srcId="{A90FFB0F-10AD-41FC-B400-FA0250F224D4}" destId="{8F1EB9EE-104D-489B-A3F8-8C8BC3DD192A}" srcOrd="1" destOrd="0" presId="urn:microsoft.com/office/officeart/2005/8/layout/vList3"/>
    <dgm:cxn modelId="{683EE23C-0760-417D-8F8B-F31DE4B7BB3D}" type="presParOf" srcId="{A90FFB0F-10AD-41FC-B400-FA0250F224D4}" destId="{0274275D-B9EB-4340-BBB6-F67339041E14}" srcOrd="2" destOrd="0" presId="urn:microsoft.com/office/officeart/2005/8/layout/vList3"/>
    <dgm:cxn modelId="{D0AD1E64-DFF4-406A-82F3-9EF27A61ECCF}" type="presParOf" srcId="{0274275D-B9EB-4340-BBB6-F67339041E14}" destId="{8C64028F-8D25-4B83-B75F-645487080B3B}" srcOrd="0" destOrd="0" presId="urn:microsoft.com/office/officeart/2005/8/layout/vList3"/>
    <dgm:cxn modelId="{D7BCF4E4-243B-47FE-AA52-F92BE684AB2B}" type="presParOf" srcId="{0274275D-B9EB-4340-BBB6-F67339041E14}" destId="{6EA7CFA2-1EE2-47E5-A32E-6208AA4EB673}" srcOrd="1" destOrd="0" presId="urn:microsoft.com/office/officeart/2005/8/layout/vList3"/>
    <dgm:cxn modelId="{EF125A75-4119-4A98-9025-BA8619284F5C}" type="presParOf" srcId="{A90FFB0F-10AD-41FC-B400-FA0250F224D4}" destId="{1595D37A-D0A5-4245-8156-6110C33FC295}" srcOrd="3" destOrd="0" presId="urn:microsoft.com/office/officeart/2005/8/layout/vList3"/>
    <dgm:cxn modelId="{BD5D71E2-1BC6-4C67-9CA7-3AD4400DE24D}" type="presParOf" srcId="{A90FFB0F-10AD-41FC-B400-FA0250F224D4}" destId="{D29E5178-D4A4-4751-A782-125155AD6E87}" srcOrd="4" destOrd="0" presId="urn:microsoft.com/office/officeart/2005/8/layout/vList3"/>
    <dgm:cxn modelId="{A74C1F79-BDF6-46C5-A1E8-931B1D674ABF}" type="presParOf" srcId="{D29E5178-D4A4-4751-A782-125155AD6E87}" destId="{F28E17A3-1ACF-41FD-8109-829702DF4EB3}" srcOrd="0" destOrd="0" presId="urn:microsoft.com/office/officeart/2005/8/layout/vList3"/>
    <dgm:cxn modelId="{8177F9CB-C2BA-4138-9B2B-EB1465B79479}" type="presParOf" srcId="{D29E5178-D4A4-4751-A782-125155AD6E87}" destId="{5A8A3595-40F9-41A5-A3E6-7FC69A374E90}"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8BA36-1573-4EB0-B66E-50332ADC58B4}">
      <dsp:nvSpPr>
        <dsp:cNvPr id="0" name=""/>
        <dsp:cNvSpPr/>
      </dsp:nvSpPr>
      <dsp:spPr>
        <a:xfrm>
          <a:off x="0" y="154080"/>
          <a:ext cx="4164951" cy="977715"/>
        </a:xfrm>
        <a:prstGeom prst="roundRect">
          <a:avLst>
            <a:gd name="adj" fmla="val 5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ctr" anchorCtr="0">
          <a:noAutofit/>
        </a:bodyPr>
        <a:lstStyle/>
        <a:p>
          <a:pPr lvl="0" algn="ctr" defTabSz="622300">
            <a:lnSpc>
              <a:spcPct val="90000"/>
            </a:lnSpc>
            <a:spcBef>
              <a:spcPct val="0"/>
            </a:spcBef>
            <a:spcAft>
              <a:spcPct val="35000"/>
            </a:spcAft>
          </a:pPr>
          <a:r>
            <a:rPr lang="es-ES" sz="1400" b="1" kern="1200" dirty="0">
              <a:latin typeface="Calibri" panose="020F0502020204030204" pitchFamily="34" charset="0"/>
              <a:cs typeface="Calibri" panose="020F0502020204030204" pitchFamily="34" charset="0"/>
            </a:rPr>
            <a:t> Reservas Probable</a:t>
          </a:r>
        </a:p>
      </dsp:txBody>
      <dsp:txXfrm rot="16200000">
        <a:off x="15631" y="138448"/>
        <a:ext cx="801726" cy="832990"/>
      </dsp:txXfrm>
    </dsp:sp>
    <dsp:sp modelId="{FA571CD2-369F-4801-9C45-072DE9E719A9}">
      <dsp:nvSpPr>
        <dsp:cNvPr id="0" name=""/>
        <dsp:cNvSpPr/>
      </dsp:nvSpPr>
      <dsp:spPr>
        <a:xfrm>
          <a:off x="832990" y="154080"/>
          <a:ext cx="3102888" cy="9777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MX" sz="1600" kern="1200" dirty="0">
              <a:latin typeface="Calibri" panose="020F0502020204030204" pitchFamily="34" charset="0"/>
              <a:cs typeface="Calibri" panose="020F0502020204030204" pitchFamily="34" charset="0"/>
            </a:rPr>
            <a:t>Es la parte económicamente explotable de un Recurso Indicado. En ciertas circunstancias el recurso mineral medido</a:t>
          </a:r>
          <a:endParaRPr lang="es-ES" sz="1600" kern="1200" dirty="0">
            <a:latin typeface="Calibri" panose="020F0502020204030204" pitchFamily="34" charset="0"/>
            <a:cs typeface="Calibri" panose="020F0502020204030204" pitchFamily="34" charset="0"/>
          </a:endParaRPr>
        </a:p>
      </dsp:txBody>
      <dsp:txXfrm>
        <a:off x="832990" y="154080"/>
        <a:ext cx="3102888" cy="977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25117-49DB-4477-B5CE-28503B1D2161}">
      <dsp:nvSpPr>
        <dsp:cNvPr id="0" name=""/>
        <dsp:cNvSpPr/>
      </dsp:nvSpPr>
      <dsp:spPr>
        <a:xfrm>
          <a:off x="0" y="0"/>
          <a:ext cx="4146176" cy="914401"/>
        </a:xfrm>
        <a:prstGeom prst="roundRect">
          <a:avLst>
            <a:gd name="adj" fmla="val 5000"/>
          </a:avLst>
        </a:prstGeom>
        <a:solidFill>
          <a:srgbClr val="0691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ctr" anchorCtr="0">
          <a:noAutofit/>
        </a:bodyPr>
        <a:lstStyle/>
        <a:p>
          <a:pPr lvl="0" algn="ctr" defTabSz="666750">
            <a:lnSpc>
              <a:spcPct val="90000"/>
            </a:lnSpc>
            <a:spcBef>
              <a:spcPct val="0"/>
            </a:spcBef>
            <a:spcAft>
              <a:spcPct val="35000"/>
            </a:spcAft>
          </a:pPr>
          <a:r>
            <a:rPr lang="es-ES" sz="1500" b="1" kern="1200" dirty="0">
              <a:latin typeface="Calibri" panose="020F0502020204030204" pitchFamily="34" charset="0"/>
              <a:cs typeface="Calibri" panose="020F0502020204030204" pitchFamily="34" charset="0"/>
            </a:rPr>
            <a:t>Reserva Probada</a:t>
          </a:r>
        </a:p>
      </dsp:txBody>
      <dsp:txXfrm rot="16200000">
        <a:off x="39713" y="-39713"/>
        <a:ext cx="749808" cy="829235"/>
      </dsp:txXfrm>
    </dsp:sp>
    <dsp:sp modelId="{2FDF1C79-2024-4149-B137-BEA8A75EBB2E}">
      <dsp:nvSpPr>
        <dsp:cNvPr id="0" name=""/>
        <dsp:cNvSpPr/>
      </dsp:nvSpPr>
      <dsp:spPr>
        <a:xfrm>
          <a:off x="829235" y="0"/>
          <a:ext cx="3088901" cy="9144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ctr" anchorCtr="0">
          <a:noAutofit/>
        </a:bodyPr>
        <a:lstStyle/>
        <a:p>
          <a:pPr lvl="0" algn="l" defTabSz="755650">
            <a:lnSpc>
              <a:spcPct val="90000"/>
            </a:lnSpc>
            <a:spcBef>
              <a:spcPct val="0"/>
            </a:spcBef>
            <a:spcAft>
              <a:spcPct val="35000"/>
            </a:spcAft>
          </a:pPr>
          <a:r>
            <a:rPr lang="es-MX" sz="1700" kern="1200" dirty="0">
              <a:latin typeface="Calibri" panose="020F0502020204030204" pitchFamily="34" charset="0"/>
              <a:cs typeface="Calibri" panose="020F0502020204030204" pitchFamily="34" charset="0"/>
            </a:rPr>
            <a:t>Es la parte económicamente explotable de un Recurso  Medido.</a:t>
          </a:r>
          <a:endParaRPr lang="es-ES" sz="1700" kern="1200" dirty="0">
            <a:latin typeface="Calibri" panose="020F0502020204030204" pitchFamily="34" charset="0"/>
            <a:cs typeface="Calibri" panose="020F0502020204030204" pitchFamily="34" charset="0"/>
          </a:endParaRPr>
        </a:p>
      </dsp:txBody>
      <dsp:txXfrm>
        <a:off x="829235" y="0"/>
        <a:ext cx="3088901" cy="914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01DA6-5EA2-4BB0-8423-95C7E3A62AD8}">
      <dsp:nvSpPr>
        <dsp:cNvPr id="0" name=""/>
        <dsp:cNvSpPr/>
      </dsp:nvSpPr>
      <dsp:spPr>
        <a:xfrm rot="10800000">
          <a:off x="1413937" y="35129"/>
          <a:ext cx="4027444" cy="957505"/>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658" tIns="60960" rIns="113792" bIns="60960" numCol="1" spcCol="1270" anchor="ctr" anchorCtr="0">
          <a:noAutofit/>
        </a:bodyPr>
        <a:lstStyle/>
        <a:p>
          <a:pPr lvl="0" algn="l" defTabSz="711200">
            <a:lnSpc>
              <a:spcPct val="90000"/>
            </a:lnSpc>
            <a:spcBef>
              <a:spcPct val="0"/>
            </a:spcBef>
            <a:spcAft>
              <a:spcPct val="35000"/>
            </a:spcAft>
          </a:pPr>
          <a:r>
            <a:rPr lang="es-MX" sz="1600" b="1" u="sng" kern="1200" dirty="0">
              <a:latin typeface="Calibri" panose="020F0502020204030204" pitchFamily="34" charset="0"/>
              <a:cs typeface="Calibri" panose="020F0502020204030204" pitchFamily="34" charset="0"/>
            </a:rPr>
            <a:t>Recurso Inferido</a:t>
          </a:r>
          <a:r>
            <a:rPr lang="es-MX" sz="1600" kern="1200" dirty="0">
              <a:latin typeface="Calibri" panose="020F0502020204030204" pitchFamily="34" charset="0"/>
              <a:cs typeface="Calibri" panose="020F0502020204030204" pitchFamily="34" charset="0"/>
            </a:rPr>
            <a:t>: …La evidencia geológica es suficiente para asumir…</a:t>
          </a:r>
          <a:endParaRPr lang="es-ES" sz="1600" kern="1200" dirty="0">
            <a:latin typeface="Calibri" panose="020F0502020204030204" pitchFamily="34" charset="0"/>
            <a:cs typeface="Calibri" panose="020F0502020204030204" pitchFamily="34" charset="0"/>
          </a:endParaRPr>
        </a:p>
      </dsp:txBody>
      <dsp:txXfrm rot="10800000">
        <a:off x="1653313" y="35129"/>
        <a:ext cx="3788068" cy="957505"/>
      </dsp:txXfrm>
    </dsp:sp>
    <dsp:sp modelId="{6FB0A72A-D70D-4922-8573-1DF4296EFD98}">
      <dsp:nvSpPr>
        <dsp:cNvPr id="0" name=""/>
        <dsp:cNvSpPr/>
      </dsp:nvSpPr>
      <dsp:spPr>
        <a:xfrm>
          <a:off x="119801" y="386"/>
          <a:ext cx="1025551" cy="102555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A7CFA2-1EE2-47E5-A32E-6208AA4EB673}">
      <dsp:nvSpPr>
        <dsp:cNvPr id="0" name=""/>
        <dsp:cNvSpPr/>
      </dsp:nvSpPr>
      <dsp:spPr>
        <a:xfrm rot="10800000">
          <a:off x="1548198" y="1251226"/>
          <a:ext cx="3848429" cy="932018"/>
        </a:xfrm>
        <a:prstGeom prst="homePlate">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658" tIns="57150" rIns="106680" bIns="57150" numCol="1" spcCol="1270" anchor="ctr" anchorCtr="0">
          <a:noAutofit/>
        </a:bodyPr>
        <a:lstStyle/>
        <a:p>
          <a:pPr lvl="0" algn="l" defTabSz="666750">
            <a:lnSpc>
              <a:spcPct val="90000"/>
            </a:lnSpc>
            <a:spcBef>
              <a:spcPct val="0"/>
            </a:spcBef>
            <a:spcAft>
              <a:spcPct val="35000"/>
            </a:spcAft>
          </a:pPr>
          <a:r>
            <a:rPr lang="es-MX" sz="1500" b="1" u="sng" kern="1200" dirty="0">
              <a:latin typeface="Calibri" panose="020F0502020204030204" pitchFamily="34" charset="0"/>
              <a:cs typeface="Calibri" panose="020F0502020204030204" pitchFamily="34" charset="0"/>
            </a:rPr>
            <a:t>Recurso Indicado</a:t>
          </a:r>
          <a:r>
            <a:rPr lang="es-MX" sz="1500" kern="1200" dirty="0">
              <a:latin typeface="Calibri" panose="020F0502020204030204" pitchFamily="34" charset="0"/>
              <a:cs typeface="Calibri" panose="020F0502020204030204" pitchFamily="34" charset="0"/>
            </a:rPr>
            <a:t>: …suficiente confianza para permitir la aplicación de los Factores Modificadores…</a:t>
          </a:r>
          <a:endParaRPr lang="es-ES" sz="1500" kern="1200" dirty="0">
            <a:latin typeface="Calibri" panose="020F0502020204030204" pitchFamily="34" charset="0"/>
            <a:cs typeface="Calibri" panose="020F0502020204030204" pitchFamily="34" charset="0"/>
          </a:endParaRPr>
        </a:p>
      </dsp:txBody>
      <dsp:txXfrm rot="10800000">
        <a:off x="1781202" y="1251226"/>
        <a:ext cx="3615425" cy="932018"/>
      </dsp:txXfrm>
    </dsp:sp>
    <dsp:sp modelId="{8C64028F-8D25-4B83-B75F-645487080B3B}">
      <dsp:nvSpPr>
        <dsp:cNvPr id="0" name=""/>
        <dsp:cNvSpPr/>
      </dsp:nvSpPr>
      <dsp:spPr>
        <a:xfrm>
          <a:off x="164554" y="1203739"/>
          <a:ext cx="1025551" cy="102555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A3595-40F9-41A5-A3E6-7FC69A374E90}">
      <dsp:nvSpPr>
        <dsp:cNvPr id="0" name=""/>
        <dsp:cNvSpPr/>
      </dsp:nvSpPr>
      <dsp:spPr>
        <a:xfrm rot="10800000">
          <a:off x="1422084" y="2452413"/>
          <a:ext cx="4017250" cy="938356"/>
        </a:xfrm>
        <a:prstGeom prst="homePlate">
          <a:avLst/>
        </a:prstGeom>
        <a:solidFill>
          <a:srgbClr val="0691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658" tIns="57150" rIns="106680" bIns="57150" numCol="1" spcCol="1270" anchor="ctr" anchorCtr="0">
          <a:noAutofit/>
        </a:bodyPr>
        <a:lstStyle/>
        <a:p>
          <a:pPr lvl="0" algn="l" defTabSz="666750">
            <a:lnSpc>
              <a:spcPct val="90000"/>
            </a:lnSpc>
            <a:spcBef>
              <a:spcPct val="0"/>
            </a:spcBef>
            <a:spcAft>
              <a:spcPct val="35000"/>
            </a:spcAft>
          </a:pPr>
          <a:r>
            <a:rPr lang="es-MX" sz="1500" b="1" u="sng" kern="1200" dirty="0">
              <a:latin typeface="Calibri" panose="020F0502020204030204" pitchFamily="34" charset="0"/>
              <a:cs typeface="Calibri" panose="020F0502020204030204" pitchFamily="34" charset="0"/>
            </a:rPr>
            <a:t>Recurso Medido</a:t>
          </a:r>
          <a:r>
            <a:rPr lang="es-MX" sz="1500" b="0" u="none" kern="1200" dirty="0">
              <a:latin typeface="Calibri" panose="020F0502020204030204" pitchFamily="34" charset="0"/>
              <a:cs typeface="Calibri" panose="020F0502020204030204" pitchFamily="34" charset="0"/>
            </a:rPr>
            <a:t>: …s</a:t>
          </a:r>
          <a:r>
            <a:rPr lang="es-MX" sz="1500" kern="1200" dirty="0">
              <a:latin typeface="Calibri" panose="020F0502020204030204" pitchFamily="34" charset="0"/>
              <a:cs typeface="Calibri" panose="020F0502020204030204" pitchFamily="34" charset="0"/>
            </a:rPr>
            <a:t>uficiente confianza para soportar la evaluación final de la viabilidad económica del depósito...</a:t>
          </a:r>
          <a:endParaRPr lang="es-ES" sz="1500" kern="1200" dirty="0">
            <a:latin typeface="Calibri" panose="020F0502020204030204" pitchFamily="34" charset="0"/>
            <a:cs typeface="Calibri" panose="020F0502020204030204" pitchFamily="34" charset="0"/>
          </a:endParaRPr>
        </a:p>
      </dsp:txBody>
      <dsp:txXfrm rot="10800000">
        <a:off x="1656673" y="2452413"/>
        <a:ext cx="3782661" cy="938356"/>
      </dsp:txXfrm>
    </dsp:sp>
    <dsp:sp modelId="{F28E17A3-1ACF-41FD-8109-829702DF4EB3}">
      <dsp:nvSpPr>
        <dsp:cNvPr id="0" name=""/>
        <dsp:cNvSpPr/>
      </dsp:nvSpPr>
      <dsp:spPr>
        <a:xfrm>
          <a:off x="121847" y="2406555"/>
          <a:ext cx="1027558" cy="1027558"/>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AAA79-C26D-4F79-BF02-7EC1E3382D4B}" type="datetimeFigureOut">
              <a:rPr lang="es-CO" smtClean="0"/>
              <a:t>13/07/2023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3EB4D-4C02-46EC-B28B-2AD24746CCA2}" type="slidenum">
              <a:rPr lang="es-CO" smtClean="0"/>
              <a:t>‹Nº›</a:t>
            </a:fld>
            <a:endParaRPr lang="es-CO"/>
          </a:p>
        </p:txBody>
      </p:sp>
    </p:spTree>
    <p:extLst>
      <p:ext uri="{BB962C8B-B14F-4D97-AF65-F5344CB8AC3E}">
        <p14:creationId xmlns:p14="http://schemas.microsoft.com/office/powerpoint/2010/main" val="26283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B3EB4D-4C02-46EC-B28B-2AD24746CCA2}" type="slidenum">
              <a:rPr lang="es-CO" smtClean="0"/>
              <a:t>3</a:t>
            </a:fld>
            <a:endParaRPr lang="es-CO"/>
          </a:p>
        </p:txBody>
      </p:sp>
    </p:spTree>
    <p:extLst>
      <p:ext uri="{BB962C8B-B14F-4D97-AF65-F5344CB8AC3E}">
        <p14:creationId xmlns:p14="http://schemas.microsoft.com/office/powerpoint/2010/main" val="358155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B3EB4D-4C02-46EC-B28B-2AD24746CCA2}" type="slidenum">
              <a:rPr lang="es-CO" smtClean="0"/>
              <a:t>20</a:t>
            </a:fld>
            <a:endParaRPr lang="es-CO"/>
          </a:p>
        </p:txBody>
      </p:sp>
    </p:spTree>
    <p:extLst>
      <p:ext uri="{BB962C8B-B14F-4D97-AF65-F5344CB8AC3E}">
        <p14:creationId xmlns:p14="http://schemas.microsoft.com/office/powerpoint/2010/main" val="329969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B3EB4D-4C02-46EC-B28B-2AD24746CCA2}" type="slidenum">
              <a:rPr lang="es-CO" smtClean="0"/>
              <a:t>4</a:t>
            </a:fld>
            <a:endParaRPr lang="es-CO"/>
          </a:p>
        </p:txBody>
      </p:sp>
    </p:spTree>
    <p:extLst>
      <p:ext uri="{BB962C8B-B14F-4D97-AF65-F5344CB8AC3E}">
        <p14:creationId xmlns:p14="http://schemas.microsoft.com/office/powerpoint/2010/main" val="246193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B3EB4D-4C02-46EC-B28B-2AD24746CCA2}" type="slidenum">
              <a:rPr lang="es-CO" smtClean="0"/>
              <a:t>6</a:t>
            </a:fld>
            <a:endParaRPr lang="es-CO"/>
          </a:p>
        </p:txBody>
      </p:sp>
    </p:spTree>
    <p:extLst>
      <p:ext uri="{BB962C8B-B14F-4D97-AF65-F5344CB8AC3E}">
        <p14:creationId xmlns:p14="http://schemas.microsoft.com/office/powerpoint/2010/main" val="40189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Incluir en la FASE IV, cualquier recursos.</a:t>
            </a:r>
          </a:p>
        </p:txBody>
      </p:sp>
      <p:sp>
        <p:nvSpPr>
          <p:cNvPr id="4" name="Marcador de número de diapositiva 3"/>
          <p:cNvSpPr>
            <a:spLocks noGrp="1"/>
          </p:cNvSpPr>
          <p:nvPr>
            <p:ph type="sldNum" sz="quarter" idx="5"/>
          </p:nvPr>
        </p:nvSpPr>
        <p:spPr/>
        <p:txBody>
          <a:bodyPr/>
          <a:lstStyle/>
          <a:p>
            <a:fld id="{CFB3EB4D-4C02-46EC-B28B-2AD24746CCA2}" type="slidenum">
              <a:rPr lang="es-CO" smtClean="0"/>
              <a:t>8</a:t>
            </a:fld>
            <a:endParaRPr lang="es-CO"/>
          </a:p>
        </p:txBody>
      </p:sp>
    </p:spTree>
    <p:extLst>
      <p:ext uri="{BB962C8B-B14F-4D97-AF65-F5344CB8AC3E}">
        <p14:creationId xmlns:p14="http://schemas.microsoft.com/office/powerpoint/2010/main" val="321450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Incluir en la FASE IV, cualquier recursos.</a:t>
            </a:r>
          </a:p>
        </p:txBody>
      </p:sp>
      <p:sp>
        <p:nvSpPr>
          <p:cNvPr id="4" name="Marcador de número de diapositiva 3"/>
          <p:cNvSpPr>
            <a:spLocks noGrp="1"/>
          </p:cNvSpPr>
          <p:nvPr>
            <p:ph type="sldNum" sz="quarter" idx="5"/>
          </p:nvPr>
        </p:nvSpPr>
        <p:spPr/>
        <p:txBody>
          <a:bodyPr/>
          <a:lstStyle/>
          <a:p>
            <a:fld id="{CFB3EB4D-4C02-46EC-B28B-2AD24746CCA2}" type="slidenum">
              <a:rPr lang="es-CO" smtClean="0"/>
              <a:t>9</a:t>
            </a:fld>
            <a:endParaRPr lang="es-CO"/>
          </a:p>
        </p:txBody>
      </p:sp>
    </p:spTree>
    <p:extLst>
      <p:ext uri="{BB962C8B-B14F-4D97-AF65-F5344CB8AC3E}">
        <p14:creationId xmlns:p14="http://schemas.microsoft.com/office/powerpoint/2010/main" val="54883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032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B3EB4D-4C02-46EC-B28B-2AD24746CCA2}" type="slidenum">
              <a:rPr lang="es-CO" smtClean="0"/>
              <a:t>11</a:t>
            </a:fld>
            <a:endParaRPr lang="es-CO"/>
          </a:p>
        </p:txBody>
      </p:sp>
    </p:spTree>
    <p:extLst>
      <p:ext uri="{BB962C8B-B14F-4D97-AF65-F5344CB8AC3E}">
        <p14:creationId xmlns:p14="http://schemas.microsoft.com/office/powerpoint/2010/main" val="109650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B3EB4D-4C02-46EC-B28B-2AD24746CCA2}" type="slidenum">
              <a:rPr lang="es-CO" smtClean="0"/>
              <a:t>16</a:t>
            </a:fld>
            <a:endParaRPr lang="es-CO"/>
          </a:p>
        </p:txBody>
      </p:sp>
    </p:spTree>
    <p:extLst>
      <p:ext uri="{BB962C8B-B14F-4D97-AF65-F5344CB8AC3E}">
        <p14:creationId xmlns:p14="http://schemas.microsoft.com/office/powerpoint/2010/main" val="189825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B3EB4D-4C02-46EC-B28B-2AD24746CCA2}" type="slidenum">
              <a:rPr lang="es-CO" smtClean="0"/>
              <a:t>19</a:t>
            </a:fld>
            <a:endParaRPr lang="es-CO"/>
          </a:p>
        </p:txBody>
      </p:sp>
    </p:spTree>
    <p:extLst>
      <p:ext uri="{BB962C8B-B14F-4D97-AF65-F5344CB8AC3E}">
        <p14:creationId xmlns:p14="http://schemas.microsoft.com/office/powerpoint/2010/main" val="3905762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D6A0B-0D26-614E-972A-6EBFDE31563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89ACC90-86F6-8842-B986-7D84415BE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381886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a:extLst>
              <a:ext uri="{FF2B5EF4-FFF2-40B4-BE49-F238E27FC236}">
                <a16:creationId xmlns:a16="http://schemas.microsoft.com/office/drawing/2014/main" id="{8C25320F-B0F9-DD49-8112-9CDEFB2D27F2}"/>
              </a:ext>
            </a:extLst>
          </p:cNvPr>
          <p:cNvSpPr>
            <a:spLocks noGrp="1"/>
          </p:cNvSpPr>
          <p:nvPr>
            <p:ph type="body" orient="vert" idx="1"/>
          </p:nvPr>
        </p:nvSpPr>
        <p:spPr>
          <a:xfrm>
            <a:off x="838200" y="1615736"/>
            <a:ext cx="10515600" cy="4561227"/>
          </a:xfrm>
          <a:prstGeom prst="rect">
            <a:avLst/>
          </a:prstGeom>
        </p:spPr>
        <p:txBody>
          <a:bodyPr vert="eaVert"/>
          <a:lstStyle/>
          <a:p>
            <a:pPr lvl="0"/>
            <a:r>
              <a:rPr lang="es-ES"/>
              <a:t>Haga clic para modificar los estilos de texto del patrón</a:t>
            </a:r>
          </a:p>
        </p:txBody>
      </p:sp>
      <p:sp>
        <p:nvSpPr>
          <p:cNvPr id="7" name="Título 1">
            <a:extLst>
              <a:ext uri="{FF2B5EF4-FFF2-40B4-BE49-F238E27FC236}">
                <a16:creationId xmlns:a16="http://schemas.microsoft.com/office/drawing/2014/main" id="{EE7B9DEA-3E15-411B-AC57-020122BC2F5F}"/>
              </a:ext>
            </a:extLst>
          </p:cNvPr>
          <p:cNvSpPr>
            <a:spLocks noGrp="1"/>
          </p:cNvSpPr>
          <p:nvPr>
            <p:ph type="title"/>
          </p:nvPr>
        </p:nvSpPr>
        <p:spPr>
          <a:xfrm>
            <a:off x="1956786" y="81204"/>
            <a:ext cx="8758562" cy="1438835"/>
          </a:xfrm>
        </p:spPr>
        <p:txBody>
          <a:bodyPr/>
          <a:lstStyle>
            <a:lvl1pPr algn="ctr">
              <a:defRPr b="1"/>
            </a:lvl1pPr>
          </a:lstStyle>
          <a:p>
            <a:r>
              <a:rPr lang="es-ES"/>
              <a:t>Haga clic para modificar el estilo de título del patrón</a:t>
            </a:r>
            <a:endParaRPr lang="es-CO"/>
          </a:p>
        </p:txBody>
      </p:sp>
    </p:spTree>
    <p:extLst>
      <p:ext uri="{BB962C8B-B14F-4D97-AF65-F5344CB8AC3E}">
        <p14:creationId xmlns:p14="http://schemas.microsoft.com/office/powerpoint/2010/main" val="218768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069169"/>
        </a:solidFill>
        <a:effectLst/>
      </p:bgPr>
    </p:bg>
    <p:spTree>
      <p:nvGrpSpPr>
        <p:cNvPr id="1" name="Shape 35"/>
        <p:cNvGrpSpPr/>
        <p:nvPr/>
      </p:nvGrpSpPr>
      <p:grpSpPr>
        <a:xfrm>
          <a:off x="0" y="0"/>
          <a:ext cx="0" cy="0"/>
          <a:chOff x="0" y="0"/>
          <a:chExt cx="0" cy="0"/>
        </a:xfrm>
      </p:grpSpPr>
      <p:sp>
        <p:nvSpPr>
          <p:cNvPr id="37" name="Google Shape;37;p6"/>
          <p:cNvSpPr txBox="1"/>
          <p:nvPr/>
        </p:nvSpPr>
        <p:spPr>
          <a:xfrm>
            <a:off x="11115328" y="0"/>
            <a:ext cx="731600" cy="524800"/>
          </a:xfrm>
          <a:prstGeom prst="rect">
            <a:avLst/>
          </a:prstGeom>
          <a:noFill/>
          <a:ln>
            <a:noFill/>
          </a:ln>
        </p:spPr>
        <p:txBody>
          <a:bodyPr spcFirstLastPara="1" wrap="square" lIns="121900" tIns="121900" rIns="121900" bIns="121900" anchor="ctr" anchorCtr="0">
            <a:noAutofit/>
          </a:bodyPr>
          <a:lstStyle/>
          <a:p>
            <a:pPr algn="r">
              <a:buSzPts val="700"/>
            </a:pPr>
            <a:fld id="{00000000-1234-1234-1234-123412341234}" type="slidenum">
              <a:rPr lang="es-CO" sz="933" kern="1200">
                <a:solidFill>
                  <a:prstClr val="white"/>
                </a:solidFill>
                <a:latin typeface="Calibri" panose="020F0502020204030204" pitchFamily="34" charset="0"/>
                <a:ea typeface="Work Sans"/>
                <a:cs typeface="Calibri" panose="020F0502020204030204" pitchFamily="34" charset="0"/>
                <a:sym typeface="Work Sans"/>
              </a:rPr>
              <a:pPr algn="r">
                <a:buSzPts val="700"/>
              </a:pPr>
              <a:t>‹Nº›</a:t>
            </a:fld>
            <a:endParaRPr sz="933" kern="1200" dirty="0">
              <a:solidFill>
                <a:prstClr val="white"/>
              </a:solidFill>
              <a:latin typeface="Calibri" panose="020F0502020204030204" pitchFamily="34" charset="0"/>
              <a:ea typeface="Work Sans"/>
              <a:cs typeface="Calibri" panose="020F0502020204030204" pitchFamily="34" charset="0"/>
              <a:sym typeface="Work Sans"/>
            </a:endParaRPr>
          </a:p>
        </p:txBody>
      </p:sp>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b="1">
                <a:solidFill>
                  <a:srgbClr val="FFFFFF"/>
                </a:solidFill>
                <a:latin typeface="Calibri" panose="020F0502020204030204" pitchFamily="34" charset="0"/>
                <a:ea typeface="Calibri" panose="020F0502020204030204" pitchFamily="34" charset="0"/>
                <a:cs typeface="Calibri" panose="020F0502020204030204" pitchFamily="34" charset="0"/>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dirty="0"/>
          </a:p>
        </p:txBody>
      </p:sp>
      <p:sp>
        <p:nvSpPr>
          <p:cNvPr id="39" name="Google Shape;39;p6"/>
          <p:cNvSpPr txBox="1">
            <a:spLocks noGrp="1"/>
          </p:cNvSpPr>
          <p:nvPr>
            <p:ph type="body" idx="1"/>
          </p:nvPr>
        </p:nvSpPr>
        <p:spPr>
          <a:xfrm>
            <a:off x="5014835" y="3404467"/>
            <a:ext cx="6346933" cy="1771200"/>
          </a:xfrm>
          <a:prstGeom prst="rect">
            <a:avLst/>
          </a:prstGeom>
          <a:noFill/>
          <a:ln>
            <a:noFill/>
          </a:ln>
        </p:spPr>
        <p:txBody>
          <a:bodyPr spcFirstLastPara="1" wrap="square" lIns="68575" tIns="34275" rIns="68575" bIns="34275" anchor="t" anchorCtr="0"/>
          <a:lstStyle>
            <a:lvl1pPr marL="609570" lvl="0" indent="-304784" algn="l">
              <a:lnSpc>
                <a:spcPct val="90000"/>
              </a:lnSpc>
              <a:spcBef>
                <a:spcPts val="1067"/>
              </a:spcBef>
              <a:spcAft>
                <a:spcPts val="0"/>
              </a:spcAft>
              <a:buClr>
                <a:srgbClr val="FFFFFF"/>
              </a:buClr>
              <a:buSzPts val="1400"/>
              <a:buNone/>
              <a:defRPr sz="2000">
                <a:solidFill>
                  <a:srgbClr val="FFFFFF"/>
                </a:solidFill>
                <a:latin typeface="Calibri" panose="020F0502020204030204" pitchFamily="34" charset="0"/>
                <a:cs typeface="Calibri" panose="020F0502020204030204" pitchFamily="34" charset="0"/>
              </a:defRPr>
            </a:lvl1pPr>
            <a:lvl2pPr marL="1219140" lvl="1" indent="-423312" algn="l">
              <a:lnSpc>
                <a:spcPct val="90000"/>
              </a:lnSpc>
              <a:spcBef>
                <a:spcPts val="533"/>
              </a:spcBef>
              <a:spcAft>
                <a:spcPts val="0"/>
              </a:spcAft>
              <a:buClr>
                <a:srgbClr val="FFFFFF"/>
              </a:buClr>
              <a:buSzPts val="1400"/>
              <a:buChar char="•"/>
              <a:defRPr>
                <a:solidFill>
                  <a:srgbClr val="FFFFFF"/>
                </a:solidFill>
              </a:defRPr>
            </a:lvl2pPr>
            <a:lvl3pPr marL="1828709" lvl="2" indent="-423312" algn="l">
              <a:lnSpc>
                <a:spcPct val="90000"/>
              </a:lnSpc>
              <a:spcBef>
                <a:spcPts val="533"/>
              </a:spcBef>
              <a:spcAft>
                <a:spcPts val="0"/>
              </a:spcAft>
              <a:buClr>
                <a:srgbClr val="FFFFFF"/>
              </a:buClr>
              <a:buSzPts val="1400"/>
              <a:buChar char="•"/>
              <a:defRPr>
                <a:solidFill>
                  <a:srgbClr val="FFFFFF"/>
                </a:solidFill>
              </a:defRPr>
            </a:lvl3pPr>
            <a:lvl4pPr marL="2438278" lvl="3" indent="-423312" algn="l">
              <a:lnSpc>
                <a:spcPct val="90000"/>
              </a:lnSpc>
              <a:spcBef>
                <a:spcPts val="533"/>
              </a:spcBef>
              <a:spcAft>
                <a:spcPts val="0"/>
              </a:spcAft>
              <a:buClr>
                <a:srgbClr val="FFFFFF"/>
              </a:buClr>
              <a:buSzPts val="1400"/>
              <a:buChar char="•"/>
              <a:defRPr>
                <a:solidFill>
                  <a:srgbClr val="FFFFFF"/>
                </a:solidFill>
              </a:defRPr>
            </a:lvl4pPr>
            <a:lvl5pPr marL="3047848" lvl="4" indent="-423312" algn="l">
              <a:lnSpc>
                <a:spcPct val="90000"/>
              </a:lnSpc>
              <a:spcBef>
                <a:spcPts val="533"/>
              </a:spcBef>
              <a:spcAft>
                <a:spcPts val="0"/>
              </a:spcAft>
              <a:buClr>
                <a:srgbClr val="FFFFFF"/>
              </a:buClr>
              <a:buSzPts val="1400"/>
              <a:buChar char="•"/>
              <a:defRPr>
                <a:solidFill>
                  <a:srgbClr val="FFFFFF"/>
                </a:solidFill>
              </a:defRPr>
            </a:lvl5pPr>
            <a:lvl6pPr marL="3657418" lvl="5" indent="-423312" algn="l">
              <a:lnSpc>
                <a:spcPct val="90000"/>
              </a:lnSpc>
              <a:spcBef>
                <a:spcPts val="533"/>
              </a:spcBef>
              <a:spcAft>
                <a:spcPts val="0"/>
              </a:spcAft>
              <a:buClr>
                <a:srgbClr val="FFFFFF"/>
              </a:buClr>
              <a:buSzPts val="1400"/>
              <a:buChar char="•"/>
              <a:defRPr>
                <a:solidFill>
                  <a:srgbClr val="FFFFFF"/>
                </a:solidFill>
              </a:defRPr>
            </a:lvl6pPr>
            <a:lvl7pPr marL="4266987" lvl="6" indent="-423312" algn="l">
              <a:lnSpc>
                <a:spcPct val="90000"/>
              </a:lnSpc>
              <a:spcBef>
                <a:spcPts val="533"/>
              </a:spcBef>
              <a:spcAft>
                <a:spcPts val="0"/>
              </a:spcAft>
              <a:buClr>
                <a:srgbClr val="FFFFFF"/>
              </a:buClr>
              <a:buSzPts val="1400"/>
              <a:buChar char="•"/>
              <a:defRPr>
                <a:solidFill>
                  <a:srgbClr val="FFFFFF"/>
                </a:solidFill>
              </a:defRPr>
            </a:lvl7pPr>
            <a:lvl8pPr marL="4876557" lvl="7" indent="-423312" algn="l">
              <a:lnSpc>
                <a:spcPct val="90000"/>
              </a:lnSpc>
              <a:spcBef>
                <a:spcPts val="533"/>
              </a:spcBef>
              <a:spcAft>
                <a:spcPts val="0"/>
              </a:spcAft>
              <a:buClr>
                <a:srgbClr val="FFFFFF"/>
              </a:buClr>
              <a:buSzPts val="1400"/>
              <a:buChar char="•"/>
              <a:defRPr>
                <a:solidFill>
                  <a:srgbClr val="FFFFFF"/>
                </a:solidFill>
              </a:defRPr>
            </a:lvl8pPr>
            <a:lvl9pPr marL="5486126" lvl="8" indent="-423312" algn="l">
              <a:lnSpc>
                <a:spcPct val="90000"/>
              </a:lnSpc>
              <a:spcBef>
                <a:spcPts val="533"/>
              </a:spcBef>
              <a:spcAft>
                <a:spcPts val="0"/>
              </a:spcAft>
              <a:buClr>
                <a:srgbClr val="FFFFFF"/>
              </a:buClr>
              <a:buSzPts val="1400"/>
              <a:buChar char="•"/>
              <a:defRPr>
                <a:solidFill>
                  <a:srgbClr val="FFFFFF"/>
                </a:solidFill>
              </a:defRPr>
            </a:lvl9pPr>
          </a:lstStyle>
          <a:p>
            <a:endParaRPr dirty="0"/>
          </a:p>
        </p:txBody>
      </p:sp>
      <p:pic>
        <p:nvPicPr>
          <p:cNvPr id="8" name="Imagen 7">
            <a:extLst>
              <a:ext uri="{FF2B5EF4-FFF2-40B4-BE49-F238E27FC236}">
                <a16:creationId xmlns:a16="http://schemas.microsoft.com/office/drawing/2014/main" id="{78A39EA7-FBBB-6F4E-B62C-278B88446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0355" y="111239"/>
            <a:ext cx="1227908" cy="302325"/>
          </a:xfrm>
          <a:prstGeom prst="rect">
            <a:avLst/>
          </a:prstGeom>
        </p:spPr>
      </p:pic>
    </p:spTree>
    <p:extLst>
      <p:ext uri="{BB962C8B-B14F-4D97-AF65-F5344CB8AC3E}">
        <p14:creationId xmlns:p14="http://schemas.microsoft.com/office/powerpoint/2010/main" val="211870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91F1A-9CA4-3345-8153-3BD2C88765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AD3159D-8C74-A44D-AEA2-B3A11EB5D0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307720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98F133-FC66-AB45-850B-745CDD43D8EC}"/>
              </a:ext>
            </a:extLst>
          </p:cNvPr>
          <p:cNvSpPr>
            <a:spLocks noGrp="1"/>
          </p:cNvSpPr>
          <p:nvPr>
            <p:ph idx="1"/>
          </p:nvPr>
        </p:nvSpPr>
        <p:spPr>
          <a:xfrm>
            <a:off x="838200" y="1606858"/>
            <a:ext cx="10515600" cy="4570105"/>
          </a:xfrm>
          <a:prstGeom prst="rect">
            <a:avLst/>
          </a:prstGeom>
        </p:spPr>
        <p:txBody>
          <a:bodyPr/>
          <a:lstStyle/>
          <a:p>
            <a:r>
              <a:rPr lang="es-ES" dirty="0"/>
              <a:t>Editar los estilos de texto del patrón
Segundo nivel
Tercer nivel
Cuarto nivel
Quinto nivel</a:t>
            </a:r>
            <a:endParaRPr lang="es-CO" dirty="0"/>
          </a:p>
        </p:txBody>
      </p:sp>
      <p:sp>
        <p:nvSpPr>
          <p:cNvPr id="4" name="Título 1">
            <a:extLst>
              <a:ext uri="{FF2B5EF4-FFF2-40B4-BE49-F238E27FC236}">
                <a16:creationId xmlns:a16="http://schemas.microsoft.com/office/drawing/2014/main" id="{9D80AF09-4FC2-8CA6-CB3C-EAD9343288D7}"/>
              </a:ext>
            </a:extLst>
          </p:cNvPr>
          <p:cNvSpPr>
            <a:spLocks noGrp="1"/>
          </p:cNvSpPr>
          <p:nvPr>
            <p:ph type="title"/>
          </p:nvPr>
        </p:nvSpPr>
        <p:spPr>
          <a:xfrm>
            <a:off x="1956786" y="81204"/>
            <a:ext cx="8758562" cy="1438835"/>
          </a:xfrm>
        </p:spPr>
        <p:txBody>
          <a:bodyPr/>
          <a:lstStyle>
            <a:lvl1pPr algn="ctr">
              <a:defRPr b="1"/>
            </a:lvl1pPr>
          </a:lstStyle>
          <a:p>
            <a:r>
              <a:rPr lang="es-ES"/>
              <a:t>Haga clic para modificar el estilo de título del patrón</a:t>
            </a:r>
            <a:endParaRPr lang="es-CO"/>
          </a:p>
        </p:txBody>
      </p:sp>
    </p:spTree>
    <p:extLst>
      <p:ext uri="{BB962C8B-B14F-4D97-AF65-F5344CB8AC3E}">
        <p14:creationId xmlns:p14="http://schemas.microsoft.com/office/powerpoint/2010/main" val="361751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EEF2731-6DCB-B24E-B7BA-44261B8FBC5E}"/>
              </a:ext>
            </a:extLst>
          </p:cNvPr>
          <p:cNvSpPr>
            <a:spLocks noGrp="1"/>
          </p:cNvSpPr>
          <p:nvPr>
            <p:ph type="body" idx="1"/>
          </p:nvPr>
        </p:nvSpPr>
        <p:spPr>
          <a:xfrm>
            <a:off x="831850" y="1438183"/>
            <a:ext cx="10515600" cy="46514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dirty="0"/>
              <a:t>Editar los estilos de texto del patrón
Segundo nivel
Tercer nivel
Cuarto nivel
Quinto nivel</a:t>
            </a:r>
            <a:endParaRPr lang="es-CO" dirty="0"/>
          </a:p>
        </p:txBody>
      </p:sp>
      <p:sp>
        <p:nvSpPr>
          <p:cNvPr id="4" name="Título 1">
            <a:extLst>
              <a:ext uri="{FF2B5EF4-FFF2-40B4-BE49-F238E27FC236}">
                <a16:creationId xmlns:a16="http://schemas.microsoft.com/office/drawing/2014/main" id="{F74A2E49-4E55-2D0A-95AD-946092304C23}"/>
              </a:ext>
            </a:extLst>
          </p:cNvPr>
          <p:cNvSpPr txBox="1">
            <a:spLocks/>
          </p:cNvSpPr>
          <p:nvPr userDrawn="1"/>
        </p:nvSpPr>
        <p:spPr>
          <a:xfrm>
            <a:off x="1956786" y="81204"/>
            <a:ext cx="8758562" cy="14388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s-ES"/>
              <a:t>Haga clic para modificar el estilo de título del patrón</a:t>
            </a:r>
            <a:endParaRPr lang="es-CO"/>
          </a:p>
        </p:txBody>
      </p:sp>
    </p:spTree>
    <p:extLst>
      <p:ext uri="{BB962C8B-B14F-4D97-AF65-F5344CB8AC3E}">
        <p14:creationId xmlns:p14="http://schemas.microsoft.com/office/powerpoint/2010/main" val="335000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A41432-E67F-154A-BB4B-2F44BF8D5682}"/>
              </a:ext>
            </a:extLst>
          </p:cNvPr>
          <p:cNvSpPr>
            <a:spLocks noGrp="1"/>
          </p:cNvSpPr>
          <p:nvPr>
            <p:ph sz="half" idx="1"/>
          </p:nvPr>
        </p:nvSpPr>
        <p:spPr>
          <a:xfrm>
            <a:off x="838200" y="1331651"/>
            <a:ext cx="5181600" cy="4845312"/>
          </a:xfrm>
          <a:prstGeom prst="rect">
            <a:avLst/>
          </a:prstGeom>
        </p:spPr>
        <p:txBody>
          <a:bodyPr/>
          <a:lstStyle/>
          <a:p>
            <a:r>
              <a:rPr lang="es-ES" dirty="0"/>
              <a:t>Editar los estilos de texto del patrón
Segundo nivel
Tercer nivel
Cuarto nivel
Quinto nivel</a:t>
            </a:r>
            <a:endParaRPr lang="es-CO" dirty="0"/>
          </a:p>
        </p:txBody>
      </p:sp>
      <p:sp>
        <p:nvSpPr>
          <p:cNvPr id="4" name="Marcador de contenido 3">
            <a:extLst>
              <a:ext uri="{FF2B5EF4-FFF2-40B4-BE49-F238E27FC236}">
                <a16:creationId xmlns:a16="http://schemas.microsoft.com/office/drawing/2014/main" id="{90103170-E845-8A41-9096-4C38183678B4}"/>
              </a:ext>
            </a:extLst>
          </p:cNvPr>
          <p:cNvSpPr>
            <a:spLocks noGrp="1"/>
          </p:cNvSpPr>
          <p:nvPr>
            <p:ph sz="half" idx="2"/>
          </p:nvPr>
        </p:nvSpPr>
        <p:spPr>
          <a:xfrm>
            <a:off x="6172200" y="1331651"/>
            <a:ext cx="5181600" cy="4845312"/>
          </a:xfrm>
          <a:prstGeom prst="rect">
            <a:avLst/>
          </a:prstGeom>
        </p:spPr>
        <p:txBody>
          <a:bodyPr/>
          <a:lstStyle/>
          <a:p>
            <a:r>
              <a:rPr lang="es-ES"/>
              <a:t>Editar los estilos de texto del patrón
Segundo nivel
Tercer nivel
Cuarto nivel
Quinto nivel</a:t>
            </a:r>
            <a:endParaRPr lang="es-CO"/>
          </a:p>
        </p:txBody>
      </p:sp>
      <p:sp>
        <p:nvSpPr>
          <p:cNvPr id="5" name="Título 1">
            <a:extLst>
              <a:ext uri="{FF2B5EF4-FFF2-40B4-BE49-F238E27FC236}">
                <a16:creationId xmlns:a16="http://schemas.microsoft.com/office/drawing/2014/main" id="{04B6C164-A1F5-021E-3C57-96B20F73025D}"/>
              </a:ext>
            </a:extLst>
          </p:cNvPr>
          <p:cNvSpPr txBox="1">
            <a:spLocks/>
          </p:cNvSpPr>
          <p:nvPr userDrawn="1"/>
        </p:nvSpPr>
        <p:spPr>
          <a:xfrm>
            <a:off x="1956786" y="81204"/>
            <a:ext cx="8758562" cy="14388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s-ES"/>
              <a:t>Haga clic para modificar el estilo de título del patrón</a:t>
            </a:r>
            <a:endParaRPr lang="es-CO"/>
          </a:p>
        </p:txBody>
      </p:sp>
    </p:spTree>
    <p:extLst>
      <p:ext uri="{BB962C8B-B14F-4D97-AF65-F5344CB8AC3E}">
        <p14:creationId xmlns:p14="http://schemas.microsoft.com/office/powerpoint/2010/main" val="162621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D5C2175-AB73-8A45-A7D5-46E857EC1B35}"/>
              </a:ext>
            </a:extLst>
          </p:cNvPr>
          <p:cNvSpPr>
            <a:spLocks noGrp="1"/>
          </p:cNvSpPr>
          <p:nvPr>
            <p:ph sz="half" idx="2"/>
          </p:nvPr>
        </p:nvSpPr>
        <p:spPr>
          <a:xfrm>
            <a:off x="839788" y="1376039"/>
            <a:ext cx="5157787" cy="4813624"/>
          </a:xfrm>
          <a:prstGeom prst="rect">
            <a:avLst/>
          </a:prstGeom>
        </p:spPr>
        <p:txBody>
          <a:bodyPr/>
          <a:lstStyle/>
          <a:p>
            <a:r>
              <a:rPr lang="es-ES" dirty="0"/>
              <a:t>Editar los estilos de texto del patrón
Segundo nivel
Tercer nivel
Cuarto nivel
Quinto nivel</a:t>
            </a:r>
            <a:endParaRPr lang="es-CO" dirty="0"/>
          </a:p>
        </p:txBody>
      </p:sp>
      <p:sp>
        <p:nvSpPr>
          <p:cNvPr id="6" name="Marcador de contenido 5">
            <a:extLst>
              <a:ext uri="{FF2B5EF4-FFF2-40B4-BE49-F238E27FC236}">
                <a16:creationId xmlns:a16="http://schemas.microsoft.com/office/drawing/2014/main" id="{F0C920FE-FF0B-2848-AB84-506F2221C55F}"/>
              </a:ext>
            </a:extLst>
          </p:cNvPr>
          <p:cNvSpPr>
            <a:spLocks noGrp="1"/>
          </p:cNvSpPr>
          <p:nvPr>
            <p:ph sz="quarter" idx="4"/>
          </p:nvPr>
        </p:nvSpPr>
        <p:spPr>
          <a:xfrm>
            <a:off x="6172200" y="1376039"/>
            <a:ext cx="5183188" cy="4813624"/>
          </a:xfrm>
          <a:prstGeom prst="rect">
            <a:avLst/>
          </a:prstGeom>
        </p:spPr>
        <p:txBody>
          <a:bodyPr/>
          <a:lstStyle/>
          <a:p>
            <a:r>
              <a:rPr lang="es-ES" dirty="0"/>
              <a:t>Editar los estilos de texto del patrón
Segundo nivel
Tercer nivel
Cuarto nivel
Quinto nivel</a:t>
            </a:r>
            <a:endParaRPr lang="es-CO" dirty="0"/>
          </a:p>
        </p:txBody>
      </p:sp>
      <p:sp>
        <p:nvSpPr>
          <p:cNvPr id="3" name="Título 1">
            <a:extLst>
              <a:ext uri="{FF2B5EF4-FFF2-40B4-BE49-F238E27FC236}">
                <a16:creationId xmlns:a16="http://schemas.microsoft.com/office/drawing/2014/main" id="{91EB6E5F-7E2A-CBF9-9A5E-3B208ABD8AEC}"/>
              </a:ext>
            </a:extLst>
          </p:cNvPr>
          <p:cNvSpPr txBox="1">
            <a:spLocks/>
          </p:cNvSpPr>
          <p:nvPr userDrawn="1"/>
        </p:nvSpPr>
        <p:spPr>
          <a:xfrm>
            <a:off x="1956786" y="81204"/>
            <a:ext cx="8758562" cy="14388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s-ES"/>
              <a:t>Haga clic para modificar el estilo de título del patrón</a:t>
            </a:r>
            <a:endParaRPr lang="es-CO"/>
          </a:p>
        </p:txBody>
      </p:sp>
    </p:spTree>
    <p:extLst>
      <p:ext uri="{BB962C8B-B14F-4D97-AF65-F5344CB8AC3E}">
        <p14:creationId xmlns:p14="http://schemas.microsoft.com/office/powerpoint/2010/main" val="40079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AC85B74-C1BA-352C-526C-6539BCE45BA9}"/>
              </a:ext>
            </a:extLst>
          </p:cNvPr>
          <p:cNvSpPr txBox="1">
            <a:spLocks/>
          </p:cNvSpPr>
          <p:nvPr userDrawn="1"/>
        </p:nvSpPr>
        <p:spPr>
          <a:xfrm>
            <a:off x="1956786" y="81204"/>
            <a:ext cx="8758562" cy="14388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s-ES"/>
              <a:t>Haga clic para modificar el estilo de título del patrón</a:t>
            </a:r>
            <a:endParaRPr lang="es-CO"/>
          </a:p>
        </p:txBody>
      </p:sp>
    </p:spTree>
    <p:extLst>
      <p:ext uri="{BB962C8B-B14F-4D97-AF65-F5344CB8AC3E}">
        <p14:creationId xmlns:p14="http://schemas.microsoft.com/office/powerpoint/2010/main" val="11104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96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841-154D-9340-93D6-16C9E14B96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251A212-5B56-D541-A95B-F652485A99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5963CFBF-2ED8-3245-AABE-7A4D56846F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Tree>
    <p:extLst>
      <p:ext uri="{BB962C8B-B14F-4D97-AF65-F5344CB8AC3E}">
        <p14:creationId xmlns:p14="http://schemas.microsoft.com/office/powerpoint/2010/main" val="67669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41F80-8EC2-594A-89E8-A1AB586F3DD6}"/>
              </a:ext>
            </a:extLst>
          </p:cNvPr>
          <p:cNvSpPr>
            <a:spLocks noGrp="1"/>
          </p:cNvSpPr>
          <p:nvPr>
            <p:ph type="title"/>
          </p:nvPr>
        </p:nvSpPr>
        <p:spPr>
          <a:xfrm>
            <a:off x="1956786" y="81204"/>
            <a:ext cx="8758562" cy="1438835"/>
          </a:xfrm>
        </p:spPr>
        <p:txBody>
          <a:bodyPr/>
          <a:lstStyle>
            <a:lvl1pPr algn="ctr">
              <a:defRPr b="1"/>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4AAE16E-2E19-634D-BA12-5386D1134558}"/>
              </a:ext>
            </a:extLst>
          </p:cNvPr>
          <p:cNvSpPr>
            <a:spLocks noGrp="1"/>
          </p:cNvSpPr>
          <p:nvPr>
            <p:ph idx="1"/>
          </p:nvPr>
        </p:nvSpPr>
        <p:spPr>
          <a:xfrm>
            <a:off x="838200" y="1597981"/>
            <a:ext cx="10515600" cy="4578982"/>
          </a:xfrm>
          <a:prstGeom prst="rect">
            <a:avLst/>
          </a:prstGeom>
        </p:spPr>
        <p:txBody>
          <a:bodyPr/>
          <a:lstStyle/>
          <a:p>
            <a:pPr lvl="0"/>
            <a:r>
              <a:rPr lang="es-ES"/>
              <a:t>Haga clic para modificar los estilos de texto del patrón</a:t>
            </a:r>
          </a:p>
        </p:txBody>
      </p:sp>
    </p:spTree>
    <p:extLst>
      <p:ext uri="{BB962C8B-B14F-4D97-AF65-F5344CB8AC3E}">
        <p14:creationId xmlns:p14="http://schemas.microsoft.com/office/powerpoint/2010/main" val="1322933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22EC4-3A57-7E41-9555-3FF00A26B713}"/>
              </a:ext>
            </a:extLst>
          </p:cNvPr>
          <p:cNvSpPr>
            <a:spLocks noGrp="1"/>
          </p:cNvSpPr>
          <p:nvPr>
            <p:ph type="title"/>
          </p:nvPr>
        </p:nvSpPr>
        <p:spPr>
          <a:xfrm>
            <a:off x="836612" y="1156447"/>
            <a:ext cx="3932237" cy="1600200"/>
          </a:xfrm>
        </p:spPr>
        <p:txBody>
          <a:bodyPr anchor="b"/>
          <a:lstStyle>
            <a:lvl1pPr>
              <a:defRPr sz="3200"/>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69C0E1B3-50A8-4740-A218-B9399759B94F}"/>
              </a:ext>
            </a:extLst>
          </p:cNvPr>
          <p:cNvSpPr>
            <a:spLocks noGrp="1"/>
          </p:cNvSpPr>
          <p:nvPr>
            <p:ph type="pic" idx="1"/>
          </p:nvPr>
        </p:nvSpPr>
        <p:spPr>
          <a:xfrm>
            <a:off x="5183188" y="1156447"/>
            <a:ext cx="6172200" cy="47046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762AD7E1-78F4-0945-AABF-83A32E0265E3}"/>
              </a:ext>
            </a:extLst>
          </p:cNvPr>
          <p:cNvSpPr>
            <a:spLocks noGrp="1"/>
          </p:cNvSpPr>
          <p:nvPr>
            <p:ph type="body" sz="half" idx="2"/>
          </p:nvPr>
        </p:nvSpPr>
        <p:spPr>
          <a:xfrm>
            <a:off x="839788" y="3200400"/>
            <a:ext cx="3932237" cy="2668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CO" dirty="0"/>
          </a:p>
        </p:txBody>
      </p:sp>
    </p:spTree>
    <p:extLst>
      <p:ext uri="{BB962C8B-B14F-4D97-AF65-F5344CB8AC3E}">
        <p14:creationId xmlns:p14="http://schemas.microsoft.com/office/powerpoint/2010/main" val="106482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03C9E-51B0-9E4D-AE11-C8E68EFA777A}"/>
              </a:ext>
            </a:extLst>
          </p:cNvPr>
          <p:cNvSpPr>
            <a:spLocks noGrp="1"/>
          </p:cNvSpPr>
          <p:nvPr>
            <p:ph type="title"/>
          </p:nvPr>
        </p:nvSpPr>
        <p:spPr>
          <a:xfrm>
            <a:off x="831850" y="1277470"/>
            <a:ext cx="10515600" cy="1657910"/>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2A33D4C4-5BFF-D840-A6B4-711B094ABA9F}"/>
              </a:ext>
            </a:extLst>
          </p:cNvPr>
          <p:cNvSpPr>
            <a:spLocks noGrp="1"/>
          </p:cNvSpPr>
          <p:nvPr>
            <p:ph type="body" idx="1"/>
          </p:nvPr>
        </p:nvSpPr>
        <p:spPr>
          <a:xfrm>
            <a:off x="838200" y="3429000"/>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388331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F6611C-1EC4-1344-9D3A-E587B1DAE0BE}"/>
              </a:ext>
            </a:extLst>
          </p:cNvPr>
          <p:cNvSpPr>
            <a:spLocks noGrp="1"/>
          </p:cNvSpPr>
          <p:nvPr>
            <p:ph sz="half" idx="1"/>
          </p:nvPr>
        </p:nvSpPr>
        <p:spPr>
          <a:xfrm>
            <a:off x="838200" y="1597981"/>
            <a:ext cx="5181600" cy="4578981"/>
          </a:xfrm>
          <a:prstGeom prst="rect">
            <a:avLst/>
          </a:prstGeom>
        </p:spPr>
        <p:txBody>
          <a:body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4C9F7D-9C2F-AC4A-9EDF-9800B9A43C4F}"/>
              </a:ext>
            </a:extLst>
          </p:cNvPr>
          <p:cNvSpPr>
            <a:spLocks noGrp="1"/>
          </p:cNvSpPr>
          <p:nvPr>
            <p:ph sz="half" idx="2"/>
          </p:nvPr>
        </p:nvSpPr>
        <p:spPr>
          <a:xfrm>
            <a:off x="6172200" y="1597981"/>
            <a:ext cx="5181600" cy="4578981"/>
          </a:xfrm>
          <a:prstGeom prst="rect">
            <a:avLst/>
          </a:prstGeom>
        </p:spPr>
        <p:txBody>
          <a:bodyPr/>
          <a:lstStyle/>
          <a:p>
            <a:pPr lvl="0"/>
            <a:r>
              <a:rPr lang="es-ES"/>
              <a:t>Haga clic para modificar los estilos de texto del patrón</a:t>
            </a:r>
          </a:p>
        </p:txBody>
      </p:sp>
      <p:sp>
        <p:nvSpPr>
          <p:cNvPr id="5" name="Título 1">
            <a:extLst>
              <a:ext uri="{FF2B5EF4-FFF2-40B4-BE49-F238E27FC236}">
                <a16:creationId xmlns:a16="http://schemas.microsoft.com/office/drawing/2014/main" id="{94A1F6C7-343C-AD84-ACB8-87507AE55F5D}"/>
              </a:ext>
            </a:extLst>
          </p:cNvPr>
          <p:cNvSpPr>
            <a:spLocks noGrp="1"/>
          </p:cNvSpPr>
          <p:nvPr>
            <p:ph type="title"/>
          </p:nvPr>
        </p:nvSpPr>
        <p:spPr>
          <a:xfrm>
            <a:off x="1956786" y="81204"/>
            <a:ext cx="8758562" cy="1438835"/>
          </a:xfrm>
        </p:spPr>
        <p:txBody>
          <a:bodyPr/>
          <a:lstStyle>
            <a:lvl1pPr algn="ctr">
              <a:defRPr b="1"/>
            </a:lvl1pPr>
          </a:lstStyle>
          <a:p>
            <a:r>
              <a:rPr lang="es-ES"/>
              <a:t>Haga clic para modificar el estilo de título del patrón</a:t>
            </a:r>
            <a:endParaRPr lang="es-CO"/>
          </a:p>
        </p:txBody>
      </p:sp>
    </p:spTree>
    <p:extLst>
      <p:ext uri="{BB962C8B-B14F-4D97-AF65-F5344CB8AC3E}">
        <p14:creationId xmlns:p14="http://schemas.microsoft.com/office/powerpoint/2010/main" val="176115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9F6746E9-1D40-C944-9398-62E4857215E4}"/>
              </a:ext>
            </a:extLst>
          </p:cNvPr>
          <p:cNvSpPr>
            <a:spLocks noGrp="1"/>
          </p:cNvSpPr>
          <p:nvPr>
            <p:ph sz="half" idx="2"/>
          </p:nvPr>
        </p:nvSpPr>
        <p:spPr>
          <a:xfrm>
            <a:off x="938213" y="1597981"/>
            <a:ext cx="5157787" cy="4295845"/>
          </a:xfrm>
          <a:prstGeom prst="rect">
            <a:avLst/>
          </a:prstGeom>
        </p:spPr>
        <p:txBody>
          <a:body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6910E7A-542F-4A4B-8103-5A9CCB363107}"/>
              </a:ext>
            </a:extLst>
          </p:cNvPr>
          <p:cNvSpPr>
            <a:spLocks noGrp="1"/>
          </p:cNvSpPr>
          <p:nvPr>
            <p:ph sz="quarter" idx="4"/>
          </p:nvPr>
        </p:nvSpPr>
        <p:spPr>
          <a:xfrm>
            <a:off x="6270625" y="1597981"/>
            <a:ext cx="5183188" cy="4295845"/>
          </a:xfrm>
          <a:prstGeom prst="rect">
            <a:avLst/>
          </a:prstGeom>
        </p:spPr>
        <p:txBody>
          <a:bodyPr/>
          <a:lstStyle/>
          <a:p>
            <a:pPr lvl="0"/>
            <a:r>
              <a:rPr lang="es-ES"/>
              <a:t>Haga clic para modificar los estilos de texto del patrón</a:t>
            </a:r>
          </a:p>
        </p:txBody>
      </p:sp>
      <p:sp>
        <p:nvSpPr>
          <p:cNvPr id="3" name="Título 1">
            <a:extLst>
              <a:ext uri="{FF2B5EF4-FFF2-40B4-BE49-F238E27FC236}">
                <a16:creationId xmlns:a16="http://schemas.microsoft.com/office/drawing/2014/main" id="{2D874686-D674-15C6-8781-76B0AB1B7D6A}"/>
              </a:ext>
            </a:extLst>
          </p:cNvPr>
          <p:cNvSpPr>
            <a:spLocks noGrp="1"/>
          </p:cNvSpPr>
          <p:nvPr>
            <p:ph type="title"/>
          </p:nvPr>
        </p:nvSpPr>
        <p:spPr>
          <a:xfrm>
            <a:off x="1956786" y="81204"/>
            <a:ext cx="8758562" cy="1438835"/>
          </a:xfrm>
        </p:spPr>
        <p:txBody>
          <a:bodyPr/>
          <a:lstStyle>
            <a:lvl1pPr algn="ctr">
              <a:defRPr b="1"/>
            </a:lvl1pPr>
          </a:lstStyle>
          <a:p>
            <a:r>
              <a:rPr lang="es-ES"/>
              <a:t>Haga clic para modificar el estilo de título del patrón</a:t>
            </a:r>
            <a:endParaRPr lang="es-CO"/>
          </a:p>
        </p:txBody>
      </p:sp>
    </p:spTree>
    <p:extLst>
      <p:ext uri="{BB962C8B-B14F-4D97-AF65-F5344CB8AC3E}">
        <p14:creationId xmlns:p14="http://schemas.microsoft.com/office/powerpoint/2010/main" val="125384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101678B-5CD1-DC2F-7F1A-3ECEFF95475D}"/>
              </a:ext>
            </a:extLst>
          </p:cNvPr>
          <p:cNvSpPr>
            <a:spLocks noGrp="1"/>
          </p:cNvSpPr>
          <p:nvPr>
            <p:ph type="title"/>
          </p:nvPr>
        </p:nvSpPr>
        <p:spPr>
          <a:xfrm>
            <a:off x="1956786" y="81204"/>
            <a:ext cx="8758562" cy="1438835"/>
          </a:xfrm>
        </p:spPr>
        <p:txBody>
          <a:bodyPr/>
          <a:lstStyle>
            <a:lvl1pPr algn="ctr">
              <a:defRPr b="1"/>
            </a:lvl1pPr>
          </a:lstStyle>
          <a:p>
            <a:r>
              <a:rPr lang="es-ES"/>
              <a:t>Haga clic para modificar el estilo de título del patrón</a:t>
            </a:r>
            <a:endParaRPr lang="es-CO"/>
          </a:p>
        </p:txBody>
      </p:sp>
    </p:spTree>
    <p:extLst>
      <p:ext uri="{BB962C8B-B14F-4D97-AF65-F5344CB8AC3E}">
        <p14:creationId xmlns:p14="http://schemas.microsoft.com/office/powerpoint/2010/main" val="6662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D94BE86-CC9B-3149-9672-88DD98853D57}"/>
              </a:ext>
            </a:extLst>
          </p:cNvPr>
          <p:cNvSpPr>
            <a:spLocks noGrp="1"/>
          </p:cNvSpPr>
          <p:nvPr>
            <p:ph type="dt" sz="half" idx="10"/>
          </p:nvPr>
        </p:nvSpPr>
        <p:spPr>
          <a:xfrm>
            <a:off x="838200" y="6356350"/>
            <a:ext cx="2743200" cy="365125"/>
          </a:xfrm>
          <a:prstGeom prst="rect">
            <a:avLst/>
          </a:prstGeom>
        </p:spPr>
        <p:txBody>
          <a:bodyPr/>
          <a:lstStyle/>
          <a:p>
            <a:fld id="{86C1EA99-DF3F-4C46-AE81-FE0B281EC8AF}" type="datetimeFigureOut">
              <a:rPr lang="es-CO" smtClean="0"/>
              <a:t>13/07/2023</a:t>
            </a:fld>
            <a:endParaRPr lang="es-CO"/>
          </a:p>
        </p:txBody>
      </p:sp>
      <p:sp>
        <p:nvSpPr>
          <p:cNvPr id="3" name="Marcador de pie de página 2">
            <a:extLst>
              <a:ext uri="{FF2B5EF4-FFF2-40B4-BE49-F238E27FC236}">
                <a16:creationId xmlns:a16="http://schemas.microsoft.com/office/drawing/2014/main" id="{3A8161A7-490D-D645-B3D4-B28B64C4FF7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C67AF89B-2D1A-E34B-8575-D506025C1ABF}"/>
              </a:ext>
            </a:extLst>
          </p:cNvPr>
          <p:cNvSpPr>
            <a:spLocks noGrp="1"/>
          </p:cNvSpPr>
          <p:nvPr>
            <p:ph type="sldNum" sz="quarter" idx="12"/>
          </p:nvPr>
        </p:nvSpPr>
        <p:spPr>
          <a:xfrm>
            <a:off x="8610600" y="6356350"/>
            <a:ext cx="2743200" cy="365125"/>
          </a:xfrm>
          <a:prstGeom prst="rect">
            <a:avLst/>
          </a:prstGeom>
        </p:spPr>
        <p:txBody>
          <a:bodyPr/>
          <a:lstStyle/>
          <a:p>
            <a:fld id="{3F706AE9-CCFD-FE47-85B3-505A12FCC188}" type="slidenum">
              <a:rPr lang="es-CO" smtClean="0"/>
              <a:t>‹Nº›</a:t>
            </a:fld>
            <a:endParaRPr lang="es-CO"/>
          </a:p>
        </p:txBody>
      </p:sp>
    </p:spTree>
    <p:extLst>
      <p:ext uri="{BB962C8B-B14F-4D97-AF65-F5344CB8AC3E}">
        <p14:creationId xmlns:p14="http://schemas.microsoft.com/office/powerpoint/2010/main" val="57228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D9294-780D-5944-81C9-6CA683CD4788}"/>
              </a:ext>
            </a:extLst>
          </p:cNvPr>
          <p:cNvSpPr>
            <a:spLocks noGrp="1"/>
          </p:cNvSpPr>
          <p:nvPr>
            <p:ph type="title"/>
          </p:nvPr>
        </p:nvSpPr>
        <p:spPr>
          <a:xfrm>
            <a:off x="836612" y="1312208"/>
            <a:ext cx="3932237" cy="1600200"/>
          </a:xfrm>
        </p:spPr>
        <p:txBody>
          <a:bodyPr anchor="b"/>
          <a:lstStyle>
            <a:lvl1pPr>
              <a:defRPr sz="3200"/>
            </a:lvl1pPr>
          </a:lstStyle>
          <a:p>
            <a:r>
              <a:rPr lang="es-ES"/>
              <a:t>Haga clic para modificar el estilo de título del patrón</a:t>
            </a:r>
            <a:endParaRPr lang="es-CO" dirty="0"/>
          </a:p>
        </p:txBody>
      </p:sp>
      <p:sp>
        <p:nvSpPr>
          <p:cNvPr id="3" name="Marcador de contenido 2">
            <a:extLst>
              <a:ext uri="{FF2B5EF4-FFF2-40B4-BE49-F238E27FC236}">
                <a16:creationId xmlns:a16="http://schemas.microsoft.com/office/drawing/2014/main" id="{D970120A-F84E-6D49-B309-94D0CBD28B4A}"/>
              </a:ext>
            </a:extLst>
          </p:cNvPr>
          <p:cNvSpPr>
            <a:spLocks noGrp="1"/>
          </p:cNvSpPr>
          <p:nvPr>
            <p:ph idx="1"/>
          </p:nvPr>
        </p:nvSpPr>
        <p:spPr>
          <a:xfrm>
            <a:off x="5183188" y="1559859"/>
            <a:ext cx="6172200" cy="430119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p:txBody>
      </p:sp>
      <p:sp>
        <p:nvSpPr>
          <p:cNvPr id="4" name="Marcador de texto 3">
            <a:extLst>
              <a:ext uri="{FF2B5EF4-FFF2-40B4-BE49-F238E27FC236}">
                <a16:creationId xmlns:a16="http://schemas.microsoft.com/office/drawing/2014/main" id="{629DF509-B4D4-7F45-847D-67C29E0F4478}"/>
              </a:ext>
            </a:extLst>
          </p:cNvPr>
          <p:cNvSpPr>
            <a:spLocks noGrp="1"/>
          </p:cNvSpPr>
          <p:nvPr>
            <p:ph type="body" sz="half" idx="2"/>
          </p:nvPr>
        </p:nvSpPr>
        <p:spPr>
          <a:xfrm>
            <a:off x="839788" y="3160058"/>
            <a:ext cx="3932237" cy="270892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00112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AB39BB74-EF08-A140-B099-2CBB55F7002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9380B1DC-20BF-B84C-995B-8ABFBBD41D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96194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A10D27-550A-BC47-B57A-D5702D445FFB}"/>
              </a:ext>
            </a:extLst>
          </p:cNvPr>
          <p:cNvSpPr>
            <a:spLocks noGrp="1"/>
          </p:cNvSpPr>
          <p:nvPr>
            <p:ph type="title"/>
          </p:nvPr>
        </p:nvSpPr>
        <p:spPr>
          <a:xfrm>
            <a:off x="838200" y="1048871"/>
            <a:ext cx="10515600" cy="1438835"/>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7" name="Marcador de texto 6">
            <a:extLst>
              <a:ext uri="{FF2B5EF4-FFF2-40B4-BE49-F238E27FC236}">
                <a16:creationId xmlns:a16="http://schemas.microsoft.com/office/drawing/2014/main" id="{511324CA-64F4-144E-8AA7-087CFE41803B}"/>
              </a:ext>
            </a:extLst>
          </p:cNvPr>
          <p:cNvSpPr>
            <a:spLocks noGrp="1"/>
          </p:cNvSpPr>
          <p:nvPr>
            <p:ph type="body" idx="1"/>
          </p:nvPr>
        </p:nvSpPr>
        <p:spPr>
          <a:xfrm>
            <a:off x="838200" y="2770093"/>
            <a:ext cx="10515600" cy="3406869"/>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O" dirty="0"/>
          </a:p>
        </p:txBody>
      </p:sp>
    </p:spTree>
    <p:extLst>
      <p:ext uri="{BB962C8B-B14F-4D97-AF65-F5344CB8AC3E}">
        <p14:creationId xmlns:p14="http://schemas.microsoft.com/office/powerpoint/2010/main" val="81628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8F79119-9BB3-7741-9D16-184299CE1BB5}"/>
              </a:ext>
            </a:extLst>
          </p:cNvPr>
          <p:cNvSpPr>
            <a:spLocks noGrp="1"/>
          </p:cNvSpPr>
          <p:nvPr>
            <p:ph type="title"/>
          </p:nvPr>
        </p:nvSpPr>
        <p:spPr>
          <a:xfrm>
            <a:off x="838200" y="1198843"/>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Tree>
    <p:extLst>
      <p:ext uri="{BB962C8B-B14F-4D97-AF65-F5344CB8AC3E}">
        <p14:creationId xmlns:p14="http://schemas.microsoft.com/office/powerpoint/2010/main" val="6840183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crirsc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minenergia.gov.co/documents/9584/Cartilla_Lineamientos_T%C3%A9cnicos_de_Buenas_Pr%C3%A1cticas-Econom%C3%ADa_Circular.pdf" TargetMode="External"/><Relationship Id="rId3" Type="http://schemas.openxmlformats.org/officeDocument/2006/relationships/hyperlink" Target="https://www.anm.gov.co/sites/default/files/DocumentosAnm/guia-buenas-practicas-esmeralda-colombiana.pdf" TargetMode="External"/><Relationship Id="rId7" Type="http://schemas.openxmlformats.org/officeDocument/2006/relationships/hyperlink" Target="https://www.minenergia.gov.co/documents/9582/Cartilla_Lineamientos_Presas_Relaves.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minenergia.gov.co/documents/9581/Cartilla_Lineamientos_Drenajes_%C3%A1cidos_mineros.pdf" TargetMode="External"/><Relationship Id="rId5" Type="http://schemas.openxmlformats.org/officeDocument/2006/relationships/hyperlink" Target="https://www.anm.gov.co/sites/default/files/GDBPDP.pdf" TargetMode="External"/><Relationship Id="rId10" Type="http://schemas.openxmlformats.org/officeDocument/2006/relationships/image" Target="../media/image17.png"/><Relationship Id="rId4" Type="http://schemas.openxmlformats.org/officeDocument/2006/relationships/hyperlink" Target="https://www.anm.gov.co/sites/default/files/DocumentosAnm/guia-materiales-de-arrastre.pdf" TargetMode="External"/><Relationship Id="rId9" Type="http://schemas.openxmlformats.org/officeDocument/2006/relationships/hyperlink" Target="https://www.minenergia.gov.co/documents/9580/Cartilla_Lineamientos_T%C3%A9cnicos_de_Buenas_Pr%C3%A1cticas-Gesti%C3%B3n_y_Manejo_Est%C3%A9riles.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nm.gov.co/sites/default/files/Documentos/formulario_f3_anm_20140217.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nm.gov.co/sites/default/files/Documentos/formulario_f4_anm_20140217.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11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9"/>
        <p:cNvGrpSpPr/>
        <p:nvPr/>
      </p:nvGrpSpPr>
      <p:grpSpPr>
        <a:xfrm>
          <a:off x="0" y="0"/>
          <a:ext cx="0" cy="0"/>
          <a:chOff x="0" y="0"/>
          <a:chExt cx="0" cy="0"/>
        </a:xfrm>
      </p:grpSpPr>
      <p:sp>
        <p:nvSpPr>
          <p:cNvPr id="2" name="Rectángulo 1"/>
          <p:cNvSpPr/>
          <p:nvPr/>
        </p:nvSpPr>
        <p:spPr>
          <a:xfrm>
            <a:off x="6825381" y="1425790"/>
            <a:ext cx="4936608" cy="280932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s-MX" sz="1333" b="1" dirty="0">
                <a:solidFill>
                  <a:prstClr val="black"/>
                </a:solidFill>
              </a:rPr>
              <a:t>Articulo 270, Ley 685 de 2001: Los documentos de orden técnico que se presenten con la propuesta o en el trámite subsiguiente, deberán estar refrendados por geólogo o ingeniero de minas matriculados, según el caso, de acuerdo con las </a:t>
            </a:r>
            <a:r>
              <a:rPr lang="es-MX" sz="1400" b="1" dirty="0">
                <a:solidFill>
                  <a:prstClr val="black"/>
                </a:solidFill>
              </a:rPr>
              <a:t>disposiciones</a:t>
            </a:r>
            <a:r>
              <a:rPr lang="es-MX" sz="1333" b="1" dirty="0">
                <a:solidFill>
                  <a:prstClr val="black"/>
                </a:solidFill>
              </a:rPr>
              <a:t> que regulan estas profesiones. </a:t>
            </a:r>
            <a:r>
              <a:rPr lang="es-ES" sz="1333" b="1" dirty="0">
                <a:solidFill>
                  <a:prstClr val="black"/>
                </a:solidFill>
              </a:rPr>
              <a:t>Adicionado por la ley 926 de 2004. quedando los siguientes profesionales: Geólogo, Ingeniero de Minas o Ingeniero Geólogo matriculados.</a:t>
            </a:r>
            <a:endParaRPr lang="es-MX" sz="1333" b="1" dirty="0">
              <a:solidFill>
                <a:prstClr val="black"/>
              </a:solidFill>
            </a:endParaRPr>
          </a:p>
          <a:p>
            <a:pPr algn="just">
              <a:buClrTx/>
              <a:buFontTx/>
              <a:buNone/>
            </a:pPr>
            <a:endParaRPr lang="es-MX" sz="1333" b="1" dirty="0">
              <a:solidFill>
                <a:prstClr val="black"/>
              </a:solidFill>
            </a:endParaRPr>
          </a:p>
          <a:p>
            <a:pPr algn="just">
              <a:buClrTx/>
              <a:buFontTx/>
              <a:buNone/>
            </a:pPr>
            <a:r>
              <a:rPr lang="es-MX" sz="1333" b="1" dirty="0">
                <a:solidFill>
                  <a:prstClr val="black"/>
                </a:solidFill>
              </a:rPr>
              <a:t>Articulo 6, Resolución 143 de 2017: Profesional que refrenda los documentos y estudios. La presentación de documentos y estudios correspondientes a las actividades de exploración, construcción y montaje y explotación deberán ser refrendados por profesionales geólogos, ingenieros de minas o ingenieros geólogos con licencia, tarjeta profesional o matrícula vigente (Sentencia C-389 de 2016).</a:t>
            </a:r>
            <a:endParaRPr lang="es-CO" sz="2400" dirty="0"/>
          </a:p>
        </p:txBody>
      </p:sp>
      <p:sp>
        <p:nvSpPr>
          <p:cNvPr id="9" name="Google Shape;216;p28"/>
          <p:cNvSpPr txBox="1">
            <a:spLocks noGrp="1"/>
          </p:cNvSpPr>
          <p:nvPr>
            <p:ph type="title"/>
          </p:nvPr>
        </p:nvSpPr>
        <p:spPr>
          <a:xfrm>
            <a:off x="2193563" y="58480"/>
            <a:ext cx="8475324" cy="858400"/>
          </a:xfrm>
          <a:prstGeom prst="rect">
            <a:avLst/>
          </a:prstGeom>
        </p:spPr>
        <p:txBody>
          <a:bodyPr vert="horz" lIns="91440" tIns="45720" rIns="91440" bIns="45720" rtlCol="0" anchor="ctr">
            <a:normAutofit/>
          </a:bodyPr>
          <a:lstStyle/>
          <a:p>
            <a:pPr algn="ctr">
              <a:spcBef>
                <a:spcPct val="0"/>
              </a:spcBef>
            </a:pPr>
            <a:r>
              <a:rPr lang="es-CO" sz="3000" dirty="0">
                <a:solidFill>
                  <a:schemeClr val="tx1"/>
                </a:solidFill>
                <a:latin typeface="+mj-lt"/>
                <a:ea typeface="+mj-ea"/>
                <a:cs typeface="+mj-cs"/>
              </a:rPr>
              <a:t>REPORTE PÚBLICO vs DOCUMENTO TÉCNICO</a:t>
            </a:r>
            <a:endParaRPr sz="3000" dirty="0">
              <a:solidFill>
                <a:schemeClr val="tx1"/>
              </a:solidFill>
              <a:latin typeface="+mj-lt"/>
              <a:ea typeface="+mj-ea"/>
              <a:cs typeface="+mj-cs"/>
            </a:endParaRPr>
          </a:p>
        </p:txBody>
      </p:sp>
      <p:sp>
        <p:nvSpPr>
          <p:cNvPr id="10" name="CuadroTexto 9"/>
          <p:cNvSpPr txBox="1"/>
          <p:nvPr/>
        </p:nvSpPr>
        <p:spPr>
          <a:xfrm>
            <a:off x="948579" y="1452159"/>
            <a:ext cx="4172179" cy="27905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just">
              <a:buClrTx/>
              <a:buFontTx/>
              <a:buNone/>
              <a:defRPr sz="1000" b="1" kern="1200">
                <a:solidFill>
                  <a:prstClr val="black"/>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O" sz="1333" dirty="0"/>
              <a:t>Definición: Una Persona Competente es un profesional de la industria minera (geólogos, geocientíficos, ingenieros geólogos, ingenieros de minas y/o metalurgia extractiva) registrado en la Comisión Colombiana de Recursos y Reservas Minerales-CCRR®, sujeto a su código de ética. </a:t>
            </a:r>
          </a:p>
          <a:p>
            <a:endParaRPr lang="es-CO" sz="1333" dirty="0"/>
          </a:p>
          <a:p>
            <a:r>
              <a:rPr lang="es-CO" sz="1333" dirty="0"/>
              <a:t>Una Persona Competente debe tener un mínimo de diez (10) años de experiencia profesional en la industria minera y un mínimo de cinco (5) años de experiencia relevante en el estilo de mineralización o en el tipo de depósito en consideración, y en la actividad en la cual esa persona se está desempeñando.</a:t>
            </a:r>
          </a:p>
        </p:txBody>
      </p:sp>
      <p:sp>
        <p:nvSpPr>
          <p:cNvPr id="4" name="CuadroTexto 3"/>
          <p:cNvSpPr txBox="1"/>
          <p:nvPr/>
        </p:nvSpPr>
        <p:spPr>
          <a:xfrm>
            <a:off x="1141211" y="832596"/>
            <a:ext cx="3786911" cy="646331"/>
          </a:xfrm>
          <a:prstGeom prst="rect">
            <a:avLst/>
          </a:prstGeom>
          <a:noFill/>
        </p:spPr>
        <p:txBody>
          <a:bodyPr wrap="square" rtlCol="0">
            <a:spAutoFit/>
          </a:bodyPr>
          <a:lstStyle/>
          <a:p>
            <a:pPr algn="ctr">
              <a:buClrTx/>
              <a:buFontTx/>
              <a:buNone/>
            </a:pPr>
            <a:r>
              <a:rPr lang="es-CO" b="1" dirty="0">
                <a:solidFill>
                  <a:srgbClr val="FF0000"/>
                </a:solidFill>
                <a:latin typeface="Calibri" panose="020F0502020204030204" pitchFamily="34" charset="0"/>
                <a:ea typeface="Calibri" panose="020F0502020204030204" pitchFamily="34" charset="0"/>
                <a:cs typeface="Calibri" panose="020F0502020204030204" pitchFamily="34" charset="0"/>
                <a:sym typeface="Work Sans Light"/>
              </a:rPr>
              <a:t>Reportes Públicos </a:t>
            </a:r>
          </a:p>
          <a:p>
            <a:pPr algn="ctr">
              <a:buClrTx/>
              <a:buFontTx/>
              <a:buNone/>
            </a:pPr>
            <a:r>
              <a:rPr lang="es-CO" b="1" dirty="0">
                <a:solidFill>
                  <a:srgbClr val="FF0000"/>
                </a:solidFill>
                <a:latin typeface="Calibri" panose="020F0502020204030204" pitchFamily="34" charset="0"/>
                <a:ea typeface="Calibri" panose="020F0502020204030204" pitchFamily="34" charset="0"/>
                <a:cs typeface="Calibri" panose="020F0502020204030204" pitchFamily="34" charset="0"/>
                <a:sym typeface="Work Sans Light"/>
              </a:rPr>
              <a:t> Firmados por Personas Competentes </a:t>
            </a:r>
            <a:endParaRPr lang="es-CO" b="1" dirty="0">
              <a:solidFill>
                <a:srgbClr val="FF0000"/>
              </a:solidFill>
              <a:latin typeface="Calibri" panose="020F0502020204030204"/>
            </a:endParaRPr>
          </a:p>
        </p:txBody>
      </p:sp>
      <p:sp>
        <p:nvSpPr>
          <p:cNvPr id="13" name="CuadroTexto 12"/>
          <p:cNvSpPr txBox="1"/>
          <p:nvPr/>
        </p:nvSpPr>
        <p:spPr>
          <a:xfrm>
            <a:off x="6633690" y="775051"/>
            <a:ext cx="5309037" cy="646331"/>
          </a:xfrm>
          <a:prstGeom prst="rect">
            <a:avLst/>
          </a:prstGeom>
          <a:noFill/>
        </p:spPr>
        <p:txBody>
          <a:bodyPr wrap="square" rtlCol="0">
            <a:spAutoFit/>
          </a:bodyPr>
          <a:lstStyle>
            <a:defPPr marR="0" lvl="0" algn="l" rtl="0">
              <a:lnSpc>
                <a:spcPct val="100000"/>
              </a:lnSpc>
              <a:spcBef>
                <a:spcPts val="0"/>
              </a:spcBef>
              <a:spcAft>
                <a:spcPts val="0"/>
              </a:spcAft>
            </a:defPPr>
            <a:lvl1pPr>
              <a:buClrTx/>
              <a:buFontTx/>
              <a:buNone/>
              <a:defRPr sz="1350" b="1" kern="1200">
                <a:solidFill>
                  <a:srgbClr val="FF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CO" sz="1800" dirty="0">
                <a:sym typeface="Work Sans Light"/>
              </a:rPr>
              <a:t>Documentos Técnicos </a:t>
            </a:r>
          </a:p>
          <a:p>
            <a:pPr algn="ctr"/>
            <a:r>
              <a:rPr lang="es-CO" sz="1800" dirty="0">
                <a:sym typeface="Work Sans Light"/>
              </a:rPr>
              <a:t>Firmados por Profesional Idóneo</a:t>
            </a:r>
            <a:endParaRPr lang="es-CO" sz="1800" dirty="0"/>
          </a:p>
        </p:txBody>
      </p:sp>
      <p:sp>
        <p:nvSpPr>
          <p:cNvPr id="3" name="Flecha abajo 2"/>
          <p:cNvSpPr/>
          <p:nvPr/>
        </p:nvSpPr>
        <p:spPr>
          <a:xfrm>
            <a:off x="2620620" y="4297680"/>
            <a:ext cx="667469" cy="732427"/>
          </a:xfrm>
          <a:prstGeom prst="down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sz="2400"/>
          </a:p>
        </p:txBody>
      </p:sp>
      <p:sp>
        <p:nvSpPr>
          <p:cNvPr id="14" name="Rectángulo 13"/>
          <p:cNvSpPr/>
          <p:nvPr/>
        </p:nvSpPr>
        <p:spPr>
          <a:xfrm>
            <a:off x="853440" y="5048930"/>
            <a:ext cx="4331175" cy="132139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67" dirty="0"/>
              <a:t>Documento público dirigido a inversionista, banca y sector financiero en búsqueda de apalancamiento económico. </a:t>
            </a:r>
            <a:r>
              <a:rPr lang="es-ES" sz="1467" dirty="0"/>
              <a:t>Incluyen, pero no se limitan a, los informes anuales, comunicados de prensa, publicaciones técnicas, documentos técnicos y presentaciones públicas.</a:t>
            </a:r>
            <a:endParaRPr lang="es-CO" sz="1467" dirty="0"/>
          </a:p>
        </p:txBody>
      </p:sp>
      <p:sp>
        <p:nvSpPr>
          <p:cNvPr id="16" name="Rectángulo 15"/>
          <p:cNvSpPr/>
          <p:nvPr/>
        </p:nvSpPr>
        <p:spPr>
          <a:xfrm>
            <a:off x="6725920" y="5092668"/>
            <a:ext cx="5120640" cy="127765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67" dirty="0"/>
              <a:t>Documento técnico reservado presentando a la autoridad minera bajo los principios, lineamientos, definiciones y categorías de los Estándares CRIRSCO, en cumplimento de sus obligaciones contractuales. Actualmente se tiene el ILME (RPP &amp; RMC), PTO, PTOC, PTI y/o sus actualizaciones; documentos técnicos para trámites de prórroga.</a:t>
            </a:r>
          </a:p>
        </p:txBody>
      </p:sp>
      <p:sp>
        <p:nvSpPr>
          <p:cNvPr id="15" name="Flecha abajo 2">
            <a:extLst>
              <a:ext uri="{FF2B5EF4-FFF2-40B4-BE49-F238E27FC236}">
                <a16:creationId xmlns:a16="http://schemas.microsoft.com/office/drawing/2014/main" id="{03425016-95AB-4EB9-BE0A-09D70EE9A92D}"/>
              </a:ext>
            </a:extLst>
          </p:cNvPr>
          <p:cNvSpPr/>
          <p:nvPr/>
        </p:nvSpPr>
        <p:spPr>
          <a:xfrm>
            <a:off x="9163660" y="4297680"/>
            <a:ext cx="667469" cy="732427"/>
          </a:xfrm>
          <a:prstGeom prst="down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sz="2400"/>
          </a:p>
        </p:txBody>
      </p:sp>
      <p:sp>
        <p:nvSpPr>
          <p:cNvPr id="5" name="Distinto de 4">
            <a:extLst>
              <a:ext uri="{FF2B5EF4-FFF2-40B4-BE49-F238E27FC236}">
                <a16:creationId xmlns:a16="http://schemas.microsoft.com/office/drawing/2014/main" id="{DAC5FB86-8B2B-41B4-8059-C5D27E68A554}"/>
              </a:ext>
            </a:extLst>
          </p:cNvPr>
          <p:cNvSpPr/>
          <p:nvPr/>
        </p:nvSpPr>
        <p:spPr>
          <a:xfrm>
            <a:off x="5184615" y="2626092"/>
            <a:ext cx="1691567" cy="858400"/>
          </a:xfrm>
          <a:prstGeom prst="mathNotEqual">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dirty="0">
              <a:solidFill>
                <a:schemeClr val="tx1"/>
              </a:solidFill>
            </a:endParaRPr>
          </a:p>
        </p:txBody>
      </p:sp>
    </p:spTree>
    <p:extLst>
      <p:ext uri="{BB962C8B-B14F-4D97-AF65-F5344CB8AC3E}">
        <p14:creationId xmlns:p14="http://schemas.microsoft.com/office/powerpoint/2010/main" val="52077024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a 16">
            <a:extLst>
              <a:ext uri="{FF2B5EF4-FFF2-40B4-BE49-F238E27FC236}">
                <a16:creationId xmlns:a16="http://schemas.microsoft.com/office/drawing/2014/main" id="{6C891AEC-569D-60EB-AE4B-B2B6D717F651}"/>
              </a:ext>
            </a:extLst>
          </p:cNvPr>
          <p:cNvGraphicFramePr/>
          <p:nvPr>
            <p:extLst>
              <p:ext uri="{D42A27DB-BD31-4B8C-83A1-F6EECF244321}">
                <p14:modId xmlns:p14="http://schemas.microsoft.com/office/powerpoint/2010/main" val="1960037389"/>
              </p:ext>
            </p:extLst>
          </p:nvPr>
        </p:nvGraphicFramePr>
        <p:xfrm>
          <a:off x="7788844" y="2378148"/>
          <a:ext cx="4164951" cy="128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a 17">
            <a:extLst>
              <a:ext uri="{FF2B5EF4-FFF2-40B4-BE49-F238E27FC236}">
                <a16:creationId xmlns:a16="http://schemas.microsoft.com/office/drawing/2014/main" id="{68248CD0-DF5F-1E94-3914-E385783FD188}"/>
              </a:ext>
            </a:extLst>
          </p:cNvPr>
          <p:cNvGraphicFramePr/>
          <p:nvPr>
            <p:extLst>
              <p:ext uri="{D42A27DB-BD31-4B8C-83A1-F6EECF244321}">
                <p14:modId xmlns:p14="http://schemas.microsoft.com/office/powerpoint/2010/main" val="2011544669"/>
              </p:ext>
            </p:extLst>
          </p:nvPr>
        </p:nvGraphicFramePr>
        <p:xfrm>
          <a:off x="7807619" y="3768798"/>
          <a:ext cx="4146176" cy="914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a 18">
            <a:extLst>
              <a:ext uri="{FF2B5EF4-FFF2-40B4-BE49-F238E27FC236}">
                <a16:creationId xmlns:a16="http://schemas.microsoft.com/office/drawing/2014/main" id="{6C068A1B-587C-C30B-7C47-E2670D805504}"/>
              </a:ext>
            </a:extLst>
          </p:cNvPr>
          <p:cNvGraphicFramePr/>
          <p:nvPr>
            <p:extLst>
              <p:ext uri="{D42A27DB-BD31-4B8C-83A1-F6EECF244321}">
                <p14:modId xmlns:p14="http://schemas.microsoft.com/office/powerpoint/2010/main" val="3014792843"/>
              </p:ext>
            </p:extLst>
          </p:nvPr>
        </p:nvGraphicFramePr>
        <p:xfrm>
          <a:off x="206523" y="1319627"/>
          <a:ext cx="6058852" cy="34364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2" name="Título 1">
            <a:extLst>
              <a:ext uri="{FF2B5EF4-FFF2-40B4-BE49-F238E27FC236}">
                <a16:creationId xmlns:a16="http://schemas.microsoft.com/office/drawing/2014/main" id="{5874D4BD-6D43-5D68-D272-7604A3A11B40}"/>
              </a:ext>
            </a:extLst>
          </p:cNvPr>
          <p:cNvSpPr>
            <a:spLocks noGrp="1"/>
          </p:cNvSpPr>
          <p:nvPr>
            <p:ph type="title"/>
          </p:nvPr>
        </p:nvSpPr>
        <p:spPr>
          <a:xfrm>
            <a:off x="1956786" y="250033"/>
            <a:ext cx="8758562" cy="821621"/>
          </a:xfrm>
        </p:spPr>
        <p:txBody>
          <a:bodyPr>
            <a:noAutofit/>
          </a:bodyPr>
          <a:lstStyle/>
          <a:p>
            <a:r>
              <a:rPr lang="es-CO" sz="3000" dirty="0"/>
              <a:t>CATEGORÍA DE LOS RECURSOS Y RESERVAS MINERALES (CRIRSCO)</a:t>
            </a:r>
          </a:p>
        </p:txBody>
      </p:sp>
      <p:sp>
        <p:nvSpPr>
          <p:cNvPr id="25" name="Flecha: a la izquierda y derecha 24">
            <a:extLst>
              <a:ext uri="{FF2B5EF4-FFF2-40B4-BE49-F238E27FC236}">
                <a16:creationId xmlns:a16="http://schemas.microsoft.com/office/drawing/2014/main" id="{AA8198F4-E475-B39F-8B2F-8BE6EA314CE8}"/>
              </a:ext>
            </a:extLst>
          </p:cNvPr>
          <p:cNvSpPr/>
          <p:nvPr/>
        </p:nvSpPr>
        <p:spPr>
          <a:xfrm>
            <a:off x="5617191" y="3045459"/>
            <a:ext cx="2160075" cy="126431"/>
          </a:xfrm>
          <a:prstGeom prst="leftRightArrow">
            <a:avLst/>
          </a:prstGeom>
          <a:solidFill>
            <a:schemeClr val="tx1"/>
          </a:solidFill>
          <a:ln w="12700" cap="flat" cmpd="sng" algn="ctr">
            <a:solidFill>
              <a:schemeClr val="tx1"/>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s-CO" sz="2400" kern="0" dirty="0">
              <a:solidFill>
                <a:prstClr val="black"/>
              </a:solidFill>
              <a:cs typeface="Arial"/>
              <a:sym typeface="Arial"/>
            </a:endParaRPr>
          </a:p>
        </p:txBody>
      </p:sp>
      <p:sp>
        <p:nvSpPr>
          <p:cNvPr id="26" name="Flecha: a la izquierda y derecha 25">
            <a:extLst>
              <a:ext uri="{FF2B5EF4-FFF2-40B4-BE49-F238E27FC236}">
                <a16:creationId xmlns:a16="http://schemas.microsoft.com/office/drawing/2014/main" id="{43168A16-FA4C-3C02-A686-6085748EB0D6}"/>
              </a:ext>
            </a:extLst>
          </p:cNvPr>
          <p:cNvSpPr/>
          <p:nvPr/>
        </p:nvSpPr>
        <p:spPr>
          <a:xfrm>
            <a:off x="5617192" y="4279760"/>
            <a:ext cx="2160075" cy="126430"/>
          </a:xfrm>
          <a:prstGeom prst="leftRightArrow">
            <a:avLst/>
          </a:prstGeom>
          <a:solidFill>
            <a:schemeClr val="tx1"/>
          </a:solidFill>
          <a:ln w="12700" cap="flat" cmpd="sng" algn="ctr">
            <a:solidFill>
              <a:schemeClr val="tx1"/>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s-CO" sz="2400" kern="0" dirty="0">
              <a:solidFill>
                <a:prstClr val="black"/>
              </a:solidFill>
              <a:cs typeface="Arial"/>
              <a:sym typeface="Arial"/>
            </a:endParaRPr>
          </a:p>
        </p:txBody>
      </p:sp>
      <p:cxnSp>
        <p:nvCxnSpPr>
          <p:cNvPr id="28" name="Conector recto de flecha 27">
            <a:extLst>
              <a:ext uri="{FF2B5EF4-FFF2-40B4-BE49-F238E27FC236}">
                <a16:creationId xmlns:a16="http://schemas.microsoft.com/office/drawing/2014/main" id="{099E8F5B-BF70-9333-06CE-C2BDBBE44699}"/>
              </a:ext>
            </a:extLst>
          </p:cNvPr>
          <p:cNvCxnSpPr>
            <a:cxnSpLocks/>
          </p:cNvCxnSpPr>
          <p:nvPr/>
        </p:nvCxnSpPr>
        <p:spPr>
          <a:xfrm flipV="1">
            <a:off x="5628767" y="3302945"/>
            <a:ext cx="2148501" cy="833461"/>
          </a:xfrm>
          <a:prstGeom prst="straightConnector1">
            <a:avLst/>
          </a:prstGeom>
          <a:ln w="38100">
            <a:solidFill>
              <a:schemeClr val="bg1">
                <a:lumMod val="1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Flecha: a la derecha 29">
            <a:extLst>
              <a:ext uri="{FF2B5EF4-FFF2-40B4-BE49-F238E27FC236}">
                <a16:creationId xmlns:a16="http://schemas.microsoft.com/office/drawing/2014/main" id="{82CCBD9C-A7EE-B5D6-46BF-AB71AF787811}"/>
              </a:ext>
            </a:extLst>
          </p:cNvPr>
          <p:cNvSpPr/>
          <p:nvPr/>
        </p:nvSpPr>
        <p:spPr>
          <a:xfrm>
            <a:off x="2511706" y="4787973"/>
            <a:ext cx="8021257" cy="1567471"/>
          </a:xfrm>
          <a:prstGeom prst="rightArrow">
            <a:avLst>
              <a:gd name="adj1" fmla="val 50000"/>
              <a:gd name="adj2" fmla="val 79863"/>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Consideración de los factores modificadores: mineros, procesamiento, metalúrgicos, económicos, mercado, legales, medioambientales, infraestructura, sociales y gubernamentales.</a:t>
            </a:r>
          </a:p>
        </p:txBody>
      </p:sp>
      <p:sp>
        <p:nvSpPr>
          <p:cNvPr id="2" name="CuadroTexto 1">
            <a:extLst>
              <a:ext uri="{FF2B5EF4-FFF2-40B4-BE49-F238E27FC236}">
                <a16:creationId xmlns:a16="http://schemas.microsoft.com/office/drawing/2014/main" id="{909F77FF-8A7D-08D6-0FD6-B0D323273712}"/>
              </a:ext>
            </a:extLst>
          </p:cNvPr>
          <p:cNvSpPr txBox="1"/>
          <p:nvPr/>
        </p:nvSpPr>
        <p:spPr>
          <a:xfrm>
            <a:off x="7629525" y="1431852"/>
            <a:ext cx="4355952" cy="646331"/>
          </a:xfrm>
          <a:prstGeom prst="rect">
            <a:avLst/>
          </a:prstGeom>
          <a:noFill/>
        </p:spPr>
        <p:txBody>
          <a:bodyPr wrap="square" rtlCol="0">
            <a:spAutoFit/>
          </a:bodyPr>
          <a:lstStyle/>
          <a:p>
            <a:pPr algn="ctr"/>
            <a:r>
              <a:rPr lang="es-CO" b="1" dirty="0"/>
              <a:t>Sólo se admiten las categorías definidas por CRIRSCO.</a:t>
            </a:r>
          </a:p>
        </p:txBody>
      </p:sp>
    </p:spTree>
    <p:extLst>
      <p:ext uri="{BB962C8B-B14F-4D97-AF65-F5344CB8AC3E}">
        <p14:creationId xmlns:p14="http://schemas.microsoft.com/office/powerpoint/2010/main" val="218019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9B55FBE-881D-C6CB-F64B-CB0F3874BDD9}"/>
              </a:ext>
            </a:extLst>
          </p:cNvPr>
          <p:cNvSpPr>
            <a:spLocks noGrp="1"/>
          </p:cNvSpPr>
          <p:nvPr>
            <p:ph type="title"/>
          </p:nvPr>
        </p:nvSpPr>
        <p:spPr>
          <a:xfrm>
            <a:off x="1956786" y="386005"/>
            <a:ext cx="8758562" cy="1125804"/>
          </a:xfrm>
        </p:spPr>
        <p:txBody>
          <a:bodyPr>
            <a:normAutofit/>
          </a:bodyPr>
          <a:lstStyle/>
          <a:p>
            <a:r>
              <a:rPr lang="es-CO" sz="3000" dirty="0"/>
              <a:t>CONSIDERACIONES GENERALES PARA LA PRESENTACIÓN DE UN DOCUMENTO TÉCNICO </a:t>
            </a:r>
          </a:p>
        </p:txBody>
      </p:sp>
      <p:sp>
        <p:nvSpPr>
          <p:cNvPr id="5" name="Marcador de contenido 4">
            <a:extLst>
              <a:ext uri="{FF2B5EF4-FFF2-40B4-BE49-F238E27FC236}">
                <a16:creationId xmlns:a16="http://schemas.microsoft.com/office/drawing/2014/main" id="{06D6B02F-DCAA-EC8C-7935-87CCF076FF8F}"/>
              </a:ext>
            </a:extLst>
          </p:cNvPr>
          <p:cNvSpPr>
            <a:spLocks noGrp="1"/>
          </p:cNvSpPr>
          <p:nvPr>
            <p:ph idx="1"/>
          </p:nvPr>
        </p:nvSpPr>
        <p:spPr>
          <a:xfrm>
            <a:off x="838200" y="1806325"/>
            <a:ext cx="10515600" cy="3911723"/>
          </a:xfrm>
        </p:spPr>
        <p:txBody>
          <a:bodyPr>
            <a:noAutofit/>
          </a:bodyPr>
          <a:lstStyle/>
          <a:p>
            <a:pPr marL="0" indent="0" algn="just">
              <a:buNone/>
            </a:pPr>
            <a:r>
              <a:rPr lang="es-CO" sz="1500" dirty="0" smtClean="0"/>
              <a:t>1. La </a:t>
            </a:r>
            <a:r>
              <a:rPr lang="es-CO" sz="1500" dirty="0"/>
              <a:t>información de recursos y reservas minerales en los documentos técnicos deben presentarse acorde con los principios, lineamientos, definiciones,  terminología y categorías de un estándar acogido por CRIRSCO (</a:t>
            </a:r>
            <a:r>
              <a:rPr lang="es-CO" sz="1500" dirty="0">
                <a:hlinkClick r:id="rId2"/>
              </a:rPr>
              <a:t>https://www.crirsco.com</a:t>
            </a:r>
            <a:r>
              <a:rPr lang="es-CO" sz="1500" dirty="0" smtClean="0"/>
              <a:t>).</a:t>
            </a:r>
            <a:endParaRPr lang="es-CO" sz="1500" dirty="0"/>
          </a:p>
          <a:p>
            <a:pPr marL="0" indent="0" algn="just">
              <a:buNone/>
            </a:pPr>
            <a:r>
              <a:rPr lang="es-CO" sz="1500" dirty="0" smtClean="0"/>
              <a:t>2. El </a:t>
            </a:r>
            <a:r>
              <a:rPr lang="es-CO" sz="1500" dirty="0"/>
              <a:t>documento técnico debe elaborarse de acuerdo a  los términos de referencia aplicables según el caso, e integrar en su estructura el contenido de un estándar acogido por CRIRSCO elegido por el titular minero, beneficiario y/o subcontratista.</a:t>
            </a:r>
          </a:p>
          <a:p>
            <a:pPr marL="0" indent="0" algn="just">
              <a:buNone/>
            </a:pPr>
            <a:r>
              <a:rPr lang="es-CO" sz="1500" dirty="0" smtClean="0"/>
              <a:t>3. Los </a:t>
            </a:r>
            <a:r>
              <a:rPr lang="es-CO" sz="1500" dirty="0"/>
              <a:t>documentos técnicos presentados a la autoridad minera son de carácter reservado.</a:t>
            </a:r>
          </a:p>
          <a:p>
            <a:pPr marL="0" indent="0" algn="just">
              <a:buNone/>
            </a:pPr>
            <a:r>
              <a:rPr lang="es-CO" sz="1500" dirty="0" smtClean="0"/>
              <a:t>4. Los </a:t>
            </a:r>
            <a:r>
              <a:rPr lang="es-CO" sz="1500" dirty="0"/>
              <a:t>documentos técnicos son refrendados por profesionales idóneos</a:t>
            </a:r>
            <a:r>
              <a:rPr lang="es-CO" sz="1500" dirty="0" smtClean="0"/>
              <a:t>.</a:t>
            </a:r>
          </a:p>
          <a:p>
            <a:pPr marL="0" marR="10160" indent="0" algn="just">
              <a:lnSpc>
                <a:spcPct val="114100"/>
              </a:lnSpc>
              <a:buClr>
                <a:srgbClr val="008037"/>
              </a:buClr>
              <a:buNone/>
              <a:tabLst>
                <a:tab pos="399415" algn="l"/>
              </a:tabLst>
            </a:pPr>
            <a:r>
              <a:rPr lang="es-ES" sz="1500" spc="-20" dirty="0">
                <a:highlight>
                  <a:srgbClr val="FFFFFF"/>
                </a:highlight>
              </a:rPr>
              <a:t>5. El documento técnico deberá incluir toda la información geológica recopilada durante las actividades de exploración y/o explotación que soporten las estimaciones de recursos minerales.</a:t>
            </a:r>
          </a:p>
          <a:p>
            <a:pPr marL="0" marR="10160" indent="0" algn="just">
              <a:lnSpc>
                <a:spcPct val="114100"/>
              </a:lnSpc>
              <a:buClr>
                <a:srgbClr val="008037"/>
              </a:buClr>
              <a:buNone/>
              <a:tabLst>
                <a:tab pos="399415" algn="l"/>
              </a:tabLst>
            </a:pPr>
            <a:r>
              <a:rPr lang="es-ES" sz="1500" spc="-20" dirty="0"/>
              <a:t>6. Esta información incluye, pero no se limita a, la  relacionada con las técnicas de muestreo, procedimientos QA/QC,  resultados de laboratorio, modelo geológico, técnicas de estimación.</a:t>
            </a:r>
          </a:p>
          <a:p>
            <a:pPr marL="0" indent="0" algn="just">
              <a:buNone/>
            </a:pPr>
            <a:endParaRPr lang="es-CO" sz="1500" dirty="0"/>
          </a:p>
          <a:p>
            <a:pPr marL="0" indent="0" algn="just">
              <a:buNone/>
            </a:pPr>
            <a:endParaRPr lang="es-CO" sz="2100" dirty="0"/>
          </a:p>
        </p:txBody>
      </p:sp>
    </p:spTree>
    <p:extLst>
      <p:ext uri="{BB962C8B-B14F-4D97-AF65-F5344CB8AC3E}">
        <p14:creationId xmlns:p14="http://schemas.microsoft.com/office/powerpoint/2010/main" val="1495689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76C95A-6936-AFE6-C4C6-ADC2525BDA10}"/>
              </a:ext>
            </a:extLst>
          </p:cNvPr>
          <p:cNvSpPr>
            <a:spLocks noGrp="1"/>
          </p:cNvSpPr>
          <p:nvPr>
            <p:ph idx="1"/>
          </p:nvPr>
        </p:nvSpPr>
        <p:spPr>
          <a:xfrm>
            <a:off x="838200" y="1263366"/>
            <a:ext cx="10515600" cy="4149242"/>
          </a:xfrm>
        </p:spPr>
        <p:txBody>
          <a:bodyPr>
            <a:noAutofit/>
          </a:bodyPr>
          <a:lstStyle/>
          <a:p>
            <a:pPr marL="0" indent="0" algn="just">
              <a:buNone/>
            </a:pPr>
            <a:r>
              <a:rPr lang="es-ES" sz="1500" spc="-20" dirty="0"/>
              <a:t>7. Presentar toda la información relacionada con el  desarrollo de la estimación de recursos minerales, incluyendo las principales consideraciones tenidas en cuenta.</a:t>
            </a:r>
          </a:p>
          <a:p>
            <a:pPr marL="0" marR="10160" indent="0" algn="just">
              <a:lnSpc>
                <a:spcPct val="114100"/>
              </a:lnSpc>
              <a:buClr>
                <a:srgbClr val="008037"/>
              </a:buClr>
              <a:buNone/>
              <a:tabLst>
                <a:tab pos="399415" algn="l"/>
              </a:tabLst>
            </a:pPr>
            <a:r>
              <a:rPr lang="es-ES" sz="1500" spc="-20" dirty="0" smtClean="0"/>
              <a:t>8. La </a:t>
            </a:r>
            <a:r>
              <a:rPr lang="es-ES" sz="1500" spc="-20" dirty="0"/>
              <a:t>estimación de recursos y reservas minerales es responsabilidad del profesional idóneo, siguiendo los principios CRIRSCO acogidos por la ANM.</a:t>
            </a:r>
          </a:p>
          <a:p>
            <a:pPr marL="0" marR="10160" indent="0" algn="just">
              <a:lnSpc>
                <a:spcPct val="114100"/>
              </a:lnSpc>
              <a:buClr>
                <a:srgbClr val="008037"/>
              </a:buClr>
              <a:buNone/>
              <a:tabLst>
                <a:tab pos="399415" algn="l"/>
              </a:tabLst>
            </a:pPr>
            <a:r>
              <a:rPr lang="es-ES" sz="1500" spc="-20" dirty="0" smtClean="0"/>
              <a:t>9. En </a:t>
            </a:r>
            <a:r>
              <a:rPr lang="es-ES" sz="1500" spc="-20" dirty="0"/>
              <a:t>la definición de recursos minerales no se deben considerar las áreas de exclusión, por cuanto no serán susceptibles de una extracción económica</a:t>
            </a:r>
            <a:r>
              <a:rPr lang="es-ES" sz="1500" spc="-20" dirty="0" smtClean="0"/>
              <a:t>.</a:t>
            </a:r>
          </a:p>
          <a:p>
            <a:pPr marL="0" marR="10160" indent="0" algn="just">
              <a:lnSpc>
                <a:spcPct val="114100"/>
              </a:lnSpc>
              <a:buClr>
                <a:srgbClr val="008037"/>
              </a:buClr>
              <a:buNone/>
              <a:tabLst>
                <a:tab pos="399415" algn="l"/>
              </a:tabLst>
            </a:pPr>
            <a:r>
              <a:rPr lang="es-ES" sz="1500" spc="-20" dirty="0"/>
              <a:t>10. El titular minero es libre de seleccionar el método de estimación que mejor se ajuste a las características de su yacimiento, sin embargo, deben indicarse las consideraciones, supuestos, características, detalles y especificaciones utilizadas en el proceso de estimación. </a:t>
            </a:r>
          </a:p>
          <a:p>
            <a:pPr marL="0" marR="10160" indent="0" algn="just">
              <a:lnSpc>
                <a:spcPct val="114100"/>
              </a:lnSpc>
              <a:buClr>
                <a:srgbClr val="008037"/>
              </a:buClr>
              <a:buNone/>
              <a:tabLst>
                <a:tab pos="399415" algn="l"/>
              </a:tabLst>
            </a:pPr>
            <a:r>
              <a:rPr lang="es-CO" sz="1500" spc="-20" dirty="0"/>
              <a:t>11. El titular no está obligado a realizar un modelamiento, estimación y clasificación de recursos y reservas minerales en un software en específico, se puede hacer uso de técnicas y herramientas convencionales. En cualquier casó deben indicarse las características, detalles y especificaciones utilizadas en los procesos descritos previamente.</a:t>
            </a:r>
            <a:endParaRPr lang="es-ES" sz="1500" spc="-20" dirty="0"/>
          </a:p>
          <a:p>
            <a:pPr marL="0" marR="10160" indent="0" algn="just">
              <a:lnSpc>
                <a:spcPct val="114100"/>
              </a:lnSpc>
              <a:buClr>
                <a:srgbClr val="008037"/>
              </a:buClr>
              <a:buNone/>
              <a:tabLst>
                <a:tab pos="399415" algn="l"/>
              </a:tabLst>
            </a:pPr>
            <a:r>
              <a:rPr lang="es-ES" sz="1500" spc="-20" dirty="0"/>
              <a:t>12. Los recursos y reservas se deben clasificar únicamente en las categorías definidas por CRIRSCO</a:t>
            </a:r>
            <a:r>
              <a:rPr lang="es-ES" sz="1500" spc="-20" dirty="0" smtClean="0"/>
              <a:t>.</a:t>
            </a:r>
            <a:endParaRPr lang="es-ES" sz="1500" spc="-20" dirty="0"/>
          </a:p>
        </p:txBody>
      </p:sp>
    </p:spTree>
    <p:extLst>
      <p:ext uri="{BB962C8B-B14F-4D97-AF65-F5344CB8AC3E}">
        <p14:creationId xmlns:p14="http://schemas.microsoft.com/office/powerpoint/2010/main" val="3647102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76C95A-6936-AFE6-C4C6-ADC2525BDA10}"/>
              </a:ext>
            </a:extLst>
          </p:cNvPr>
          <p:cNvSpPr>
            <a:spLocks noGrp="1"/>
          </p:cNvSpPr>
          <p:nvPr>
            <p:ph idx="1"/>
          </p:nvPr>
        </p:nvSpPr>
        <p:spPr>
          <a:xfrm>
            <a:off x="838200" y="1296365"/>
            <a:ext cx="10515600" cy="5023413"/>
          </a:xfrm>
        </p:spPr>
        <p:txBody>
          <a:bodyPr vert="horz" lIns="91440" tIns="45720" rIns="91440" bIns="45720" rtlCol="0">
            <a:noAutofit/>
          </a:bodyPr>
          <a:lstStyle/>
          <a:p>
            <a:pPr marL="0" marR="10160" indent="0" algn="just">
              <a:lnSpc>
                <a:spcPct val="114100"/>
              </a:lnSpc>
              <a:buClr>
                <a:srgbClr val="008037"/>
              </a:buClr>
              <a:buNone/>
              <a:tabLst>
                <a:tab pos="399415" algn="l"/>
              </a:tabLst>
            </a:pPr>
            <a:endParaRPr lang="es-ES" sz="1500" spc="-20" dirty="0" smtClean="0"/>
          </a:p>
          <a:p>
            <a:pPr marL="0" marR="10160" indent="0" algn="just">
              <a:lnSpc>
                <a:spcPct val="114100"/>
              </a:lnSpc>
              <a:buClr>
                <a:srgbClr val="008037"/>
              </a:buClr>
              <a:buNone/>
              <a:tabLst>
                <a:tab pos="399415" algn="l"/>
              </a:tabLst>
            </a:pPr>
            <a:r>
              <a:rPr lang="es-ES" sz="1500" spc="-20" dirty="0" smtClean="0"/>
              <a:t>13. En </a:t>
            </a:r>
            <a:r>
              <a:rPr lang="es-ES" sz="1500" spc="-20" dirty="0"/>
              <a:t>la definición de recursos minerales debe analizarse las perspectivas razonables para una eventual extracción económica. </a:t>
            </a:r>
          </a:p>
          <a:p>
            <a:pPr marL="0" marR="10160" indent="0" algn="just">
              <a:lnSpc>
                <a:spcPct val="114100"/>
              </a:lnSpc>
              <a:buClr>
                <a:srgbClr val="008037"/>
              </a:buClr>
              <a:buNone/>
              <a:tabLst>
                <a:tab pos="399415" algn="l"/>
              </a:tabLst>
            </a:pPr>
            <a:r>
              <a:rPr lang="es-ES" sz="1500" spc="-20" dirty="0" smtClean="0"/>
              <a:t>14. La </a:t>
            </a:r>
            <a:r>
              <a:rPr lang="es-ES" sz="1500" spc="-20" dirty="0"/>
              <a:t>estimación de recursos debe hacerse para cada mineral y/o material caracterizado (por dominio de estimación – si aplica), en cantidades de masa o volumen y con su calidad física o química (tenor) respectiva. </a:t>
            </a:r>
            <a:endParaRPr lang="es-ES" sz="1500" spc="-20" dirty="0" smtClean="0"/>
          </a:p>
          <a:p>
            <a:pPr marL="0" marR="10160" indent="0" algn="just">
              <a:lnSpc>
                <a:spcPct val="114100"/>
              </a:lnSpc>
              <a:buClr>
                <a:srgbClr val="008037"/>
              </a:buClr>
              <a:buNone/>
              <a:tabLst>
                <a:tab pos="399415" algn="l"/>
              </a:tabLst>
            </a:pPr>
            <a:r>
              <a:rPr lang="es-CO" sz="1500" spc="-20" dirty="0"/>
              <a:t>15. Se debe presentar el análisis cualitativo y/o cuantitativo de los factores modificadores para la estimación de reservas, con sus respectivos soportes.</a:t>
            </a:r>
          </a:p>
          <a:p>
            <a:pPr marL="0" marR="10160" indent="0" algn="just">
              <a:lnSpc>
                <a:spcPct val="114100"/>
              </a:lnSpc>
              <a:buClr>
                <a:srgbClr val="008037"/>
              </a:buClr>
              <a:buNone/>
              <a:tabLst>
                <a:tab pos="399415" algn="l"/>
              </a:tabLst>
            </a:pPr>
            <a:r>
              <a:rPr lang="es-ES" sz="1500" spc="-20" dirty="0"/>
              <a:t>16. La estimación de reservas debe hacerse para cada mineral y/o material caracterizado (por dominio de estimación – si aplica), en cantidades de masa o volumen y con su calidad física o química (tenor) respectiva. </a:t>
            </a:r>
          </a:p>
          <a:p>
            <a:pPr marL="0" marR="10160" indent="0" algn="just">
              <a:lnSpc>
                <a:spcPct val="114100"/>
              </a:lnSpc>
              <a:buClr>
                <a:srgbClr val="008037"/>
              </a:buClr>
              <a:buNone/>
              <a:tabLst>
                <a:tab pos="399415" algn="l"/>
              </a:tabLst>
            </a:pPr>
            <a:r>
              <a:rPr lang="es-CO" sz="1500" spc="-20" dirty="0"/>
              <a:t>17. Se debe indicar el estándar CRIRSCO que fue el utilizado para la estimación de recursos y reservas minerales.</a:t>
            </a:r>
          </a:p>
          <a:p>
            <a:pPr marL="0" marR="10160" indent="0" algn="just">
              <a:lnSpc>
                <a:spcPct val="114100"/>
              </a:lnSpc>
              <a:buClr>
                <a:srgbClr val="008037"/>
              </a:buClr>
              <a:buNone/>
              <a:tabLst>
                <a:tab pos="399415" algn="l"/>
              </a:tabLst>
            </a:pPr>
            <a:r>
              <a:rPr lang="es-ES" sz="1500" spc="-20" dirty="0"/>
              <a:t>18. Se debe incluir la fecha de corte de datos de la estimación (fecha en que las estimaciones están vigentes. Esta suele ser la fecha de corte en la que se incluyen los datos en la estimación de recursos y reservas minerales). </a:t>
            </a:r>
          </a:p>
          <a:p>
            <a:pPr marL="0" marR="10160" indent="0" algn="just">
              <a:lnSpc>
                <a:spcPct val="114100"/>
              </a:lnSpc>
              <a:buClr>
                <a:srgbClr val="008037"/>
              </a:buClr>
              <a:buNone/>
              <a:tabLst>
                <a:tab pos="399415" algn="l"/>
              </a:tabLst>
            </a:pPr>
            <a:endParaRPr lang="es-ES" sz="1500" spc="-20" dirty="0"/>
          </a:p>
        </p:txBody>
      </p:sp>
    </p:spTree>
    <p:extLst>
      <p:ext uri="{BB962C8B-B14F-4D97-AF65-F5344CB8AC3E}">
        <p14:creationId xmlns:p14="http://schemas.microsoft.com/office/powerpoint/2010/main" val="26743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44D6A-7041-7B1C-45CA-070F6A38B482}"/>
              </a:ext>
            </a:extLst>
          </p:cNvPr>
          <p:cNvSpPr>
            <a:spLocks noGrp="1"/>
          </p:cNvSpPr>
          <p:nvPr>
            <p:ph type="title"/>
          </p:nvPr>
        </p:nvSpPr>
        <p:spPr>
          <a:xfrm>
            <a:off x="1885765" y="81206"/>
            <a:ext cx="8669785" cy="913222"/>
          </a:xfrm>
        </p:spPr>
        <p:txBody>
          <a:bodyPr>
            <a:normAutofit/>
          </a:bodyPr>
          <a:lstStyle/>
          <a:p>
            <a:r>
              <a:rPr lang="es-CO" sz="3000" dirty="0"/>
              <a:t>FACTORES MODIFICADORES</a:t>
            </a:r>
          </a:p>
        </p:txBody>
      </p:sp>
      <p:grpSp>
        <p:nvGrpSpPr>
          <p:cNvPr id="58" name="Grupo 57">
            <a:extLst>
              <a:ext uri="{FF2B5EF4-FFF2-40B4-BE49-F238E27FC236}">
                <a16:creationId xmlns:a16="http://schemas.microsoft.com/office/drawing/2014/main" id="{52F9118F-F85F-BDF0-B1C0-F51705B66303}"/>
              </a:ext>
            </a:extLst>
          </p:cNvPr>
          <p:cNvGrpSpPr/>
          <p:nvPr/>
        </p:nvGrpSpPr>
        <p:grpSpPr>
          <a:xfrm>
            <a:off x="6734274" y="1273128"/>
            <a:ext cx="4457981" cy="4688760"/>
            <a:chOff x="3016514" y="463867"/>
            <a:chExt cx="5670767" cy="6057384"/>
          </a:xfrm>
        </p:grpSpPr>
        <p:cxnSp>
          <p:nvCxnSpPr>
            <p:cNvPr id="59" name="Conector recto 58">
              <a:extLst>
                <a:ext uri="{FF2B5EF4-FFF2-40B4-BE49-F238E27FC236}">
                  <a16:creationId xmlns:a16="http://schemas.microsoft.com/office/drawing/2014/main" id="{6E2BA7C0-CEEC-B55E-EB8B-146512A7925F}"/>
                </a:ext>
              </a:extLst>
            </p:cNvPr>
            <p:cNvCxnSpPr>
              <a:cxnSpLocks/>
            </p:cNvCxnSpPr>
            <p:nvPr/>
          </p:nvCxnSpPr>
          <p:spPr>
            <a:xfrm>
              <a:off x="4819097" y="2852711"/>
              <a:ext cx="242623" cy="149831"/>
            </a:xfrm>
            <a:prstGeom prst="line">
              <a:avLst/>
            </a:prstGeom>
            <a:noFill/>
            <a:ln w="38100" cap="flat" cmpd="sng" algn="ctr">
              <a:solidFill>
                <a:srgbClr val="FFFFFF">
                  <a:lumMod val="50000"/>
                </a:srgbClr>
              </a:solidFill>
              <a:prstDash val="solid"/>
            </a:ln>
            <a:effectLst/>
          </p:spPr>
        </p:cxnSp>
        <p:cxnSp>
          <p:nvCxnSpPr>
            <p:cNvPr id="60" name="Conector recto 59">
              <a:extLst>
                <a:ext uri="{FF2B5EF4-FFF2-40B4-BE49-F238E27FC236}">
                  <a16:creationId xmlns:a16="http://schemas.microsoft.com/office/drawing/2014/main" id="{242E2AE0-257E-0766-EBA1-BBF665B79A74}"/>
                </a:ext>
              </a:extLst>
            </p:cNvPr>
            <p:cNvCxnSpPr>
              <a:cxnSpLocks/>
            </p:cNvCxnSpPr>
            <p:nvPr/>
          </p:nvCxnSpPr>
          <p:spPr>
            <a:xfrm>
              <a:off x="6636516" y="3957081"/>
              <a:ext cx="242623" cy="149831"/>
            </a:xfrm>
            <a:prstGeom prst="line">
              <a:avLst/>
            </a:prstGeom>
            <a:noFill/>
            <a:ln w="38100" cap="flat" cmpd="sng" algn="ctr">
              <a:solidFill>
                <a:srgbClr val="FFFFFF">
                  <a:lumMod val="50000"/>
                </a:srgbClr>
              </a:solidFill>
              <a:prstDash val="solid"/>
            </a:ln>
            <a:effectLst/>
          </p:spPr>
        </p:cxnSp>
        <p:cxnSp>
          <p:nvCxnSpPr>
            <p:cNvPr id="61" name="Conector recto 60">
              <a:extLst>
                <a:ext uri="{FF2B5EF4-FFF2-40B4-BE49-F238E27FC236}">
                  <a16:creationId xmlns:a16="http://schemas.microsoft.com/office/drawing/2014/main" id="{98C43892-45E0-98E2-FAAC-68A6F9D78B1D}"/>
                </a:ext>
              </a:extLst>
            </p:cNvPr>
            <p:cNvCxnSpPr>
              <a:cxnSpLocks/>
              <a:endCxn id="71" idx="0"/>
            </p:cNvCxnSpPr>
            <p:nvPr/>
          </p:nvCxnSpPr>
          <p:spPr>
            <a:xfrm flipH="1">
              <a:off x="5803490" y="4451633"/>
              <a:ext cx="27240" cy="137579"/>
            </a:xfrm>
            <a:prstGeom prst="line">
              <a:avLst/>
            </a:prstGeom>
            <a:noFill/>
            <a:ln w="38100" cap="flat" cmpd="sng" algn="ctr">
              <a:solidFill>
                <a:srgbClr val="FFFFFF">
                  <a:lumMod val="50000"/>
                </a:srgbClr>
              </a:solidFill>
              <a:prstDash val="solid"/>
            </a:ln>
            <a:effectLst/>
          </p:spPr>
        </p:cxnSp>
        <p:cxnSp>
          <p:nvCxnSpPr>
            <p:cNvPr id="62" name="Conector recto 61">
              <a:extLst>
                <a:ext uri="{FF2B5EF4-FFF2-40B4-BE49-F238E27FC236}">
                  <a16:creationId xmlns:a16="http://schemas.microsoft.com/office/drawing/2014/main" id="{FF9EDB79-0B26-96FE-263A-83A96C340F17}"/>
                </a:ext>
              </a:extLst>
            </p:cNvPr>
            <p:cNvCxnSpPr>
              <a:cxnSpLocks/>
              <a:stCxn id="66" idx="4"/>
              <a:endCxn id="65" idx="0"/>
            </p:cNvCxnSpPr>
            <p:nvPr/>
          </p:nvCxnSpPr>
          <p:spPr>
            <a:xfrm flipH="1">
              <a:off x="5803491" y="2395906"/>
              <a:ext cx="27239" cy="126067"/>
            </a:xfrm>
            <a:prstGeom prst="line">
              <a:avLst/>
            </a:prstGeom>
            <a:noFill/>
            <a:ln w="38100" cap="flat" cmpd="sng" algn="ctr">
              <a:solidFill>
                <a:srgbClr val="FFFFFF">
                  <a:lumMod val="50000"/>
                </a:srgbClr>
              </a:solidFill>
              <a:prstDash val="solid"/>
            </a:ln>
            <a:effectLst/>
          </p:spPr>
        </p:cxnSp>
        <p:cxnSp>
          <p:nvCxnSpPr>
            <p:cNvPr id="63" name="Conector recto 62">
              <a:extLst>
                <a:ext uri="{FF2B5EF4-FFF2-40B4-BE49-F238E27FC236}">
                  <a16:creationId xmlns:a16="http://schemas.microsoft.com/office/drawing/2014/main" id="{7F43980C-854E-6458-F585-F4583DF839DD}"/>
                </a:ext>
              </a:extLst>
            </p:cNvPr>
            <p:cNvCxnSpPr>
              <a:cxnSpLocks/>
            </p:cNvCxnSpPr>
            <p:nvPr/>
          </p:nvCxnSpPr>
          <p:spPr>
            <a:xfrm flipH="1">
              <a:off x="4845089" y="3995288"/>
              <a:ext cx="143904" cy="118063"/>
            </a:xfrm>
            <a:prstGeom prst="line">
              <a:avLst/>
            </a:prstGeom>
            <a:noFill/>
            <a:ln w="38100" cap="flat" cmpd="sng" algn="ctr">
              <a:solidFill>
                <a:srgbClr val="FFFFFF">
                  <a:lumMod val="50000"/>
                </a:srgbClr>
              </a:solidFill>
              <a:prstDash val="solid"/>
            </a:ln>
            <a:effectLst/>
          </p:spPr>
        </p:cxnSp>
        <p:cxnSp>
          <p:nvCxnSpPr>
            <p:cNvPr id="64" name="Conector recto 63">
              <a:extLst>
                <a:ext uri="{FF2B5EF4-FFF2-40B4-BE49-F238E27FC236}">
                  <a16:creationId xmlns:a16="http://schemas.microsoft.com/office/drawing/2014/main" id="{A3CADDC7-DE1A-8C63-159E-18EC43CDCCB5}"/>
                </a:ext>
              </a:extLst>
            </p:cNvPr>
            <p:cNvCxnSpPr>
              <a:cxnSpLocks/>
            </p:cNvCxnSpPr>
            <p:nvPr/>
          </p:nvCxnSpPr>
          <p:spPr>
            <a:xfrm flipH="1">
              <a:off x="6686914" y="2934465"/>
              <a:ext cx="173741" cy="121286"/>
            </a:xfrm>
            <a:prstGeom prst="line">
              <a:avLst/>
            </a:prstGeom>
            <a:noFill/>
            <a:ln w="38100" cap="flat" cmpd="sng" algn="ctr">
              <a:solidFill>
                <a:srgbClr val="FFFFFF">
                  <a:lumMod val="50000"/>
                </a:srgbClr>
              </a:solidFill>
              <a:prstDash val="solid"/>
            </a:ln>
            <a:effectLst/>
          </p:spPr>
        </p:cxnSp>
        <p:sp>
          <p:nvSpPr>
            <p:cNvPr id="65" name="Círculo: vacío 64">
              <a:extLst>
                <a:ext uri="{FF2B5EF4-FFF2-40B4-BE49-F238E27FC236}">
                  <a16:creationId xmlns:a16="http://schemas.microsoft.com/office/drawing/2014/main" id="{9FEB483D-2892-B168-432B-0EBE75D6B12B}"/>
                </a:ext>
              </a:extLst>
            </p:cNvPr>
            <p:cNvSpPr/>
            <p:nvPr/>
          </p:nvSpPr>
          <p:spPr>
            <a:xfrm>
              <a:off x="4822723" y="2521973"/>
              <a:ext cx="1961535" cy="1932039"/>
            </a:xfrm>
            <a:prstGeom prst="donut">
              <a:avLst>
                <a:gd name="adj" fmla="val 6550"/>
              </a:avLst>
            </a:prstGeom>
            <a:solidFill>
              <a:srgbClr val="8ACF46"/>
            </a:solidFill>
            <a:ln w="25400" cap="flat" cmpd="sng" algn="ctr">
              <a:solidFill>
                <a:srgbClr val="66A2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000000"/>
                </a:solidFill>
                <a:effectLst/>
                <a:uLnTx/>
                <a:uFillTx/>
                <a:latin typeface="Arial"/>
                <a:ea typeface="+mn-ea"/>
                <a:cs typeface="+mn-cs"/>
              </a:endParaRPr>
            </a:p>
          </p:txBody>
        </p:sp>
        <p:sp>
          <p:nvSpPr>
            <p:cNvPr id="66" name="Círculo: vacío 65">
              <a:extLst>
                <a:ext uri="{FF2B5EF4-FFF2-40B4-BE49-F238E27FC236}">
                  <a16:creationId xmlns:a16="http://schemas.microsoft.com/office/drawing/2014/main" id="{99ACA615-DA1A-3E66-2812-D025B38E2E57}"/>
                </a:ext>
              </a:extLst>
            </p:cNvPr>
            <p:cNvSpPr/>
            <p:nvPr/>
          </p:nvSpPr>
          <p:spPr>
            <a:xfrm>
              <a:off x="4849962" y="463867"/>
              <a:ext cx="1961535" cy="1932039"/>
            </a:xfrm>
            <a:prstGeom prst="donut">
              <a:avLst>
                <a:gd name="adj" fmla="val 6550"/>
              </a:avLst>
            </a:prstGeom>
            <a:solidFill>
              <a:srgbClr val="FFE832"/>
            </a:solidFill>
            <a:ln w="25400" cap="flat" cmpd="sng" algn="ctr">
              <a:solidFill>
                <a:srgbClr val="E2C7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000000"/>
                </a:solidFill>
                <a:effectLst/>
                <a:uLnTx/>
                <a:uFillTx/>
                <a:latin typeface="Arial"/>
                <a:ea typeface="+mn-ea"/>
                <a:cs typeface="+mn-cs"/>
              </a:endParaRPr>
            </a:p>
          </p:txBody>
        </p:sp>
        <p:sp>
          <p:nvSpPr>
            <p:cNvPr id="67" name="Círculo: vacío 66">
              <a:extLst>
                <a:ext uri="{FF2B5EF4-FFF2-40B4-BE49-F238E27FC236}">
                  <a16:creationId xmlns:a16="http://schemas.microsoft.com/office/drawing/2014/main" id="{2D675F22-34E7-23CE-CD47-2A9C4934CE52}"/>
                </a:ext>
              </a:extLst>
            </p:cNvPr>
            <p:cNvSpPr/>
            <p:nvPr/>
          </p:nvSpPr>
          <p:spPr>
            <a:xfrm>
              <a:off x="6725466" y="1483764"/>
              <a:ext cx="1961535" cy="1932039"/>
            </a:xfrm>
            <a:prstGeom prst="donut">
              <a:avLst>
                <a:gd name="adj" fmla="val 6550"/>
              </a:avLst>
            </a:prstGeom>
            <a:solidFill>
              <a:srgbClr val="34CFC0"/>
            </a:solidFill>
            <a:ln w="25400" cap="flat" cmpd="sng" algn="ctr">
              <a:solidFill>
                <a:srgbClr val="28AA9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000000"/>
                </a:solidFill>
                <a:effectLst/>
                <a:uLnTx/>
                <a:uFillTx/>
                <a:latin typeface="Arial"/>
                <a:ea typeface="+mn-ea"/>
                <a:cs typeface="+mn-cs"/>
              </a:endParaRPr>
            </a:p>
          </p:txBody>
        </p:sp>
        <p:sp>
          <p:nvSpPr>
            <p:cNvPr id="68" name="Círculo: vacío 67">
              <a:extLst>
                <a:ext uri="{FF2B5EF4-FFF2-40B4-BE49-F238E27FC236}">
                  <a16:creationId xmlns:a16="http://schemas.microsoft.com/office/drawing/2014/main" id="{C2484468-96C5-C869-92EF-65F6978B2DC1}"/>
                </a:ext>
              </a:extLst>
            </p:cNvPr>
            <p:cNvSpPr/>
            <p:nvPr/>
          </p:nvSpPr>
          <p:spPr>
            <a:xfrm>
              <a:off x="6725746" y="3609569"/>
              <a:ext cx="1961535" cy="1932039"/>
            </a:xfrm>
            <a:prstGeom prst="donut">
              <a:avLst>
                <a:gd name="adj" fmla="val 6550"/>
              </a:avLst>
            </a:prstGeom>
            <a:solidFill>
              <a:srgbClr val="A874ED"/>
            </a:solidFill>
            <a:ln w="25400" cap="flat" cmpd="sng" algn="ctr">
              <a:solidFill>
                <a:srgbClr val="8A45E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000000"/>
                </a:solidFill>
                <a:effectLst/>
                <a:uLnTx/>
                <a:uFillTx/>
                <a:latin typeface="Arial"/>
                <a:ea typeface="+mn-ea"/>
                <a:cs typeface="+mn-cs"/>
              </a:endParaRPr>
            </a:p>
          </p:txBody>
        </p:sp>
        <p:sp>
          <p:nvSpPr>
            <p:cNvPr id="69" name="Círculo: vacío 68">
              <a:extLst>
                <a:ext uri="{FF2B5EF4-FFF2-40B4-BE49-F238E27FC236}">
                  <a16:creationId xmlns:a16="http://schemas.microsoft.com/office/drawing/2014/main" id="{6D8B37ED-4376-BC75-E5C5-F7947282855E}"/>
                </a:ext>
              </a:extLst>
            </p:cNvPr>
            <p:cNvSpPr/>
            <p:nvPr/>
          </p:nvSpPr>
          <p:spPr>
            <a:xfrm>
              <a:off x="3036494" y="1496961"/>
              <a:ext cx="1961535" cy="1932039"/>
            </a:xfrm>
            <a:prstGeom prst="donut">
              <a:avLst>
                <a:gd name="adj" fmla="val 6550"/>
              </a:avLst>
            </a:prstGeom>
            <a:solidFill>
              <a:srgbClr val="A874ED"/>
            </a:solidFill>
            <a:ln w="25400" cap="flat" cmpd="sng" algn="ctr">
              <a:solidFill>
                <a:srgbClr val="8A45E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000000"/>
                </a:solidFill>
                <a:effectLst/>
                <a:uLnTx/>
                <a:uFillTx/>
                <a:latin typeface="Arial"/>
                <a:ea typeface="+mn-ea"/>
                <a:cs typeface="+mn-cs"/>
              </a:endParaRPr>
            </a:p>
          </p:txBody>
        </p:sp>
        <p:sp>
          <p:nvSpPr>
            <p:cNvPr id="70" name="Círculo: vacío 69">
              <a:extLst>
                <a:ext uri="{FF2B5EF4-FFF2-40B4-BE49-F238E27FC236}">
                  <a16:creationId xmlns:a16="http://schemas.microsoft.com/office/drawing/2014/main" id="{35D2A943-7B59-585C-0DF0-2D6DEA70807D}"/>
                </a:ext>
              </a:extLst>
            </p:cNvPr>
            <p:cNvSpPr/>
            <p:nvPr/>
          </p:nvSpPr>
          <p:spPr>
            <a:xfrm>
              <a:off x="3016514" y="3589963"/>
              <a:ext cx="1961535" cy="1932039"/>
            </a:xfrm>
            <a:prstGeom prst="donut">
              <a:avLst>
                <a:gd name="adj" fmla="val 6550"/>
              </a:avLst>
            </a:prstGeom>
            <a:solidFill>
              <a:srgbClr val="8ACF46"/>
            </a:solidFill>
            <a:ln w="25400" cap="flat" cmpd="sng" algn="ctr">
              <a:solidFill>
                <a:srgbClr val="66A2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000000"/>
                </a:solidFill>
                <a:effectLst/>
                <a:uLnTx/>
                <a:uFillTx/>
                <a:latin typeface="Arial"/>
                <a:ea typeface="+mn-ea"/>
                <a:cs typeface="+mn-cs"/>
              </a:endParaRPr>
            </a:p>
          </p:txBody>
        </p:sp>
        <p:sp>
          <p:nvSpPr>
            <p:cNvPr id="71" name="Círculo: vacío 70">
              <a:extLst>
                <a:ext uri="{FF2B5EF4-FFF2-40B4-BE49-F238E27FC236}">
                  <a16:creationId xmlns:a16="http://schemas.microsoft.com/office/drawing/2014/main" id="{0E8A930E-FC26-6AB7-FFFA-88F950F3AF1F}"/>
                </a:ext>
              </a:extLst>
            </p:cNvPr>
            <p:cNvSpPr/>
            <p:nvPr/>
          </p:nvSpPr>
          <p:spPr>
            <a:xfrm>
              <a:off x="4822722" y="4589212"/>
              <a:ext cx="1961535" cy="1932039"/>
            </a:xfrm>
            <a:prstGeom prst="donut">
              <a:avLst>
                <a:gd name="adj" fmla="val 6550"/>
              </a:avLst>
            </a:prstGeom>
            <a:solidFill>
              <a:srgbClr val="FFE832"/>
            </a:solidFill>
            <a:ln w="25400" cap="flat" cmpd="sng" algn="ctr">
              <a:solidFill>
                <a:srgbClr val="E2C7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rgbClr val="000000"/>
                </a:solidFill>
                <a:effectLst/>
                <a:uLnTx/>
                <a:uFillTx/>
                <a:latin typeface="Arial"/>
                <a:ea typeface="+mn-ea"/>
                <a:cs typeface="+mn-cs"/>
              </a:endParaRPr>
            </a:p>
          </p:txBody>
        </p:sp>
        <p:sp>
          <p:nvSpPr>
            <p:cNvPr id="72" name="CuadroTexto 71">
              <a:extLst>
                <a:ext uri="{FF2B5EF4-FFF2-40B4-BE49-F238E27FC236}">
                  <a16:creationId xmlns:a16="http://schemas.microsoft.com/office/drawing/2014/main" id="{3DAC2869-0F94-5C53-C223-CF8C344A81D7}"/>
                </a:ext>
              </a:extLst>
            </p:cNvPr>
            <p:cNvSpPr txBox="1"/>
            <p:nvPr/>
          </p:nvSpPr>
          <p:spPr>
            <a:xfrm>
              <a:off x="7274292" y="2792737"/>
              <a:ext cx="1344040" cy="4114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rgbClr val="606060"/>
                  </a:solidFill>
                  <a:effectLst/>
                  <a:uLnTx/>
                  <a:uFillTx/>
                  <a:latin typeface="Lucida Sans" panose="020B0602030504020204" pitchFamily="34" charset="0"/>
                </a:rPr>
                <a:t>Técnicos</a:t>
              </a:r>
              <a:endParaRPr kumimoji="0" lang="es-CO" sz="1000" b="1" i="0" u="none" strike="noStrike" kern="0" cap="none" spc="0" normalizeH="0" baseline="0" noProof="0" dirty="0">
                <a:ln>
                  <a:noFill/>
                </a:ln>
                <a:solidFill>
                  <a:srgbClr val="606060"/>
                </a:solidFill>
                <a:effectLst/>
                <a:uLnTx/>
                <a:uFillTx/>
                <a:latin typeface="Lucida Sans" panose="020B0602030504020204" pitchFamily="34" charset="0"/>
              </a:endParaRPr>
            </a:p>
          </p:txBody>
        </p:sp>
        <p:sp>
          <p:nvSpPr>
            <p:cNvPr id="73" name="CuadroTexto 72">
              <a:extLst>
                <a:ext uri="{FF2B5EF4-FFF2-40B4-BE49-F238E27FC236}">
                  <a16:creationId xmlns:a16="http://schemas.microsoft.com/office/drawing/2014/main" id="{2ED51812-4FED-5B61-FE74-421E88D58879}"/>
                </a:ext>
              </a:extLst>
            </p:cNvPr>
            <p:cNvSpPr txBox="1"/>
            <p:nvPr/>
          </p:nvSpPr>
          <p:spPr>
            <a:xfrm>
              <a:off x="5059308" y="5630407"/>
              <a:ext cx="1499144" cy="3180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rgbClr val="606060"/>
                  </a:solidFill>
                  <a:effectLst/>
                  <a:uLnTx/>
                  <a:uFillTx/>
                  <a:latin typeface="Lucida Sans" panose="020B0602030504020204" pitchFamily="34" charset="0"/>
                </a:rPr>
                <a:t>Infraestructura</a:t>
              </a:r>
              <a:endParaRPr kumimoji="0" lang="es-CO" sz="1000" b="1" i="0" u="none" strike="noStrike" kern="0" cap="none" spc="0" normalizeH="0" baseline="0" noProof="0" dirty="0">
                <a:ln>
                  <a:noFill/>
                </a:ln>
                <a:solidFill>
                  <a:srgbClr val="606060"/>
                </a:solidFill>
                <a:effectLst/>
                <a:uLnTx/>
                <a:uFillTx/>
                <a:latin typeface="Lucida Sans" panose="020B0602030504020204" pitchFamily="34" charset="0"/>
              </a:endParaRPr>
            </a:p>
          </p:txBody>
        </p:sp>
        <p:sp>
          <p:nvSpPr>
            <p:cNvPr id="74" name="CuadroTexto 73">
              <a:extLst>
                <a:ext uri="{FF2B5EF4-FFF2-40B4-BE49-F238E27FC236}">
                  <a16:creationId xmlns:a16="http://schemas.microsoft.com/office/drawing/2014/main" id="{2EFB0371-0AD8-220E-2E58-13C3BE97D70F}"/>
                </a:ext>
              </a:extLst>
            </p:cNvPr>
            <p:cNvSpPr txBox="1"/>
            <p:nvPr/>
          </p:nvSpPr>
          <p:spPr>
            <a:xfrm>
              <a:off x="7040065" y="4836788"/>
              <a:ext cx="1280962" cy="3180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rgbClr val="606060"/>
                  </a:solidFill>
                  <a:effectLst/>
                  <a:uLnTx/>
                  <a:uFillTx/>
                  <a:latin typeface="Lucida Sans" panose="020B0602030504020204" pitchFamily="34" charset="0"/>
                </a:rPr>
                <a:t>Ambientales</a:t>
              </a:r>
              <a:endParaRPr kumimoji="0" lang="es-CO" sz="1000" b="1" i="0" u="none" strike="noStrike" kern="0" cap="none" spc="0" normalizeH="0" baseline="0" noProof="0" dirty="0">
                <a:ln>
                  <a:noFill/>
                </a:ln>
                <a:solidFill>
                  <a:srgbClr val="606060"/>
                </a:solidFill>
                <a:effectLst/>
                <a:uLnTx/>
                <a:uFillTx/>
                <a:latin typeface="Lucida Sans" panose="020B0602030504020204" pitchFamily="34" charset="0"/>
              </a:endParaRPr>
            </a:p>
          </p:txBody>
        </p:sp>
        <p:sp>
          <p:nvSpPr>
            <p:cNvPr id="75" name="CuadroTexto 74">
              <a:extLst>
                <a:ext uri="{FF2B5EF4-FFF2-40B4-BE49-F238E27FC236}">
                  <a16:creationId xmlns:a16="http://schemas.microsoft.com/office/drawing/2014/main" id="{128E5A27-1074-4528-7ABD-01D7F952A95D}"/>
                </a:ext>
              </a:extLst>
            </p:cNvPr>
            <p:cNvSpPr txBox="1"/>
            <p:nvPr/>
          </p:nvSpPr>
          <p:spPr>
            <a:xfrm>
              <a:off x="3510924" y="4817434"/>
              <a:ext cx="1352470" cy="4114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rgbClr val="606060"/>
                  </a:solidFill>
                  <a:effectLst/>
                  <a:uLnTx/>
                  <a:uFillTx/>
                  <a:latin typeface="Lucida Sans" panose="020B0602030504020204" pitchFamily="34" charset="0"/>
                </a:rPr>
                <a:t>Jurídicos</a:t>
              </a:r>
              <a:endParaRPr kumimoji="0" lang="es-CO" sz="1000" b="1" i="0" u="none" strike="noStrike" kern="0" cap="none" spc="0" normalizeH="0" baseline="0" noProof="0" dirty="0">
                <a:ln>
                  <a:noFill/>
                </a:ln>
                <a:solidFill>
                  <a:srgbClr val="606060"/>
                </a:solidFill>
                <a:effectLst/>
                <a:uLnTx/>
                <a:uFillTx/>
                <a:latin typeface="Lucida Sans" panose="020B0602030504020204" pitchFamily="34" charset="0"/>
              </a:endParaRPr>
            </a:p>
          </p:txBody>
        </p:sp>
        <p:sp>
          <p:nvSpPr>
            <p:cNvPr id="76" name="CuadroTexto 75">
              <a:extLst>
                <a:ext uri="{FF2B5EF4-FFF2-40B4-BE49-F238E27FC236}">
                  <a16:creationId xmlns:a16="http://schemas.microsoft.com/office/drawing/2014/main" id="{1CE5E887-2290-888B-136D-B342F99752A0}"/>
                </a:ext>
              </a:extLst>
            </p:cNvPr>
            <p:cNvSpPr txBox="1"/>
            <p:nvPr/>
          </p:nvSpPr>
          <p:spPr>
            <a:xfrm>
              <a:off x="3335969" y="2627285"/>
              <a:ext cx="1698178" cy="4114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rgbClr val="606060"/>
                  </a:solidFill>
                  <a:effectLst/>
                  <a:uLnTx/>
                  <a:uFillTx/>
                  <a:latin typeface="Lucida Sans" panose="020B0602030504020204" pitchFamily="34" charset="0"/>
                </a:rPr>
                <a:t>Económicos</a:t>
              </a:r>
              <a:endParaRPr kumimoji="0" lang="es-CO" sz="1000" b="1" i="0" u="none" strike="noStrike" kern="0" cap="none" spc="0" normalizeH="0" baseline="0" noProof="0" dirty="0">
                <a:ln>
                  <a:noFill/>
                </a:ln>
                <a:solidFill>
                  <a:srgbClr val="606060"/>
                </a:solidFill>
                <a:effectLst/>
                <a:uLnTx/>
                <a:uFillTx/>
                <a:latin typeface="Lucida Sans" panose="020B0602030504020204" pitchFamily="34" charset="0"/>
              </a:endParaRPr>
            </a:p>
          </p:txBody>
        </p:sp>
        <p:sp>
          <p:nvSpPr>
            <p:cNvPr id="77" name="CuadroTexto 76">
              <a:extLst>
                <a:ext uri="{FF2B5EF4-FFF2-40B4-BE49-F238E27FC236}">
                  <a16:creationId xmlns:a16="http://schemas.microsoft.com/office/drawing/2014/main" id="{B17C1029-5E0F-E0E0-7344-EF5FDD9FC090}"/>
                </a:ext>
              </a:extLst>
            </p:cNvPr>
            <p:cNvSpPr txBox="1"/>
            <p:nvPr/>
          </p:nvSpPr>
          <p:spPr>
            <a:xfrm>
              <a:off x="5370452" y="1596453"/>
              <a:ext cx="1254098" cy="4114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rgbClr val="606060"/>
                  </a:solidFill>
                  <a:effectLst/>
                  <a:uLnTx/>
                  <a:uFillTx/>
                  <a:latin typeface="Lucida Sans" panose="020B0602030504020204" pitchFamily="34" charset="0"/>
                </a:rPr>
                <a:t>Sociales</a:t>
              </a:r>
              <a:endParaRPr kumimoji="0" lang="es-CO" sz="1000" b="1" i="0" u="none" strike="noStrike" kern="0" cap="none" spc="0" normalizeH="0" baseline="0" noProof="0" dirty="0">
                <a:ln>
                  <a:noFill/>
                </a:ln>
                <a:solidFill>
                  <a:srgbClr val="606060"/>
                </a:solidFill>
                <a:effectLst/>
                <a:uLnTx/>
                <a:uFillTx/>
                <a:latin typeface="Lucida Sans" panose="020B0602030504020204" pitchFamily="34" charset="0"/>
              </a:endParaRPr>
            </a:p>
          </p:txBody>
        </p:sp>
        <p:sp>
          <p:nvSpPr>
            <p:cNvPr id="78" name="CuadroTexto 77">
              <a:extLst>
                <a:ext uri="{FF2B5EF4-FFF2-40B4-BE49-F238E27FC236}">
                  <a16:creationId xmlns:a16="http://schemas.microsoft.com/office/drawing/2014/main" id="{C623B837-04E1-ED8B-C5B1-0EC8B29F488E}"/>
                </a:ext>
              </a:extLst>
            </p:cNvPr>
            <p:cNvSpPr txBox="1"/>
            <p:nvPr/>
          </p:nvSpPr>
          <p:spPr>
            <a:xfrm>
              <a:off x="4956874" y="3212790"/>
              <a:ext cx="1662272" cy="59642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606060"/>
                  </a:solidFill>
                  <a:effectLst/>
                  <a:uLnTx/>
                  <a:uFillTx/>
                  <a:latin typeface="Lucida Sans" panose="020B0602030504020204" pitchFamily="34" charset="0"/>
                </a:rPr>
                <a:t>Factores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606060"/>
                  </a:solidFill>
                  <a:effectLst/>
                  <a:uLnTx/>
                  <a:uFillTx/>
                  <a:latin typeface="Lucida Sans" panose="020B0602030504020204" pitchFamily="34" charset="0"/>
                </a:rPr>
                <a:t>Modificadores</a:t>
              </a:r>
              <a:endParaRPr kumimoji="0" lang="es-CO" sz="1200" b="1" i="0" u="none" strike="noStrike" kern="0" cap="none" spc="0" normalizeH="0" baseline="0" noProof="0" dirty="0">
                <a:ln>
                  <a:noFill/>
                </a:ln>
                <a:solidFill>
                  <a:srgbClr val="606060"/>
                </a:solidFill>
                <a:effectLst/>
                <a:uLnTx/>
                <a:uFillTx/>
                <a:latin typeface="Lucida Sans" panose="020B0602030504020204" pitchFamily="34" charset="0"/>
              </a:endParaRPr>
            </a:p>
          </p:txBody>
        </p:sp>
        <p:pic>
          <p:nvPicPr>
            <p:cNvPr id="79" name="Gráfico 78" descr="Grupo">
              <a:extLst>
                <a:ext uri="{FF2B5EF4-FFF2-40B4-BE49-F238E27FC236}">
                  <a16:creationId xmlns:a16="http://schemas.microsoft.com/office/drawing/2014/main" id="{DA4F5711-793E-E9F4-EA38-18C484657D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27367" y="821878"/>
              <a:ext cx="914400" cy="914400"/>
            </a:xfrm>
            <a:prstGeom prst="rect">
              <a:avLst/>
            </a:prstGeom>
          </p:spPr>
        </p:pic>
        <p:pic>
          <p:nvPicPr>
            <p:cNvPr id="80" name="Gráfico 79" descr="Escena de puente">
              <a:extLst>
                <a:ext uri="{FF2B5EF4-FFF2-40B4-BE49-F238E27FC236}">
                  <a16:creationId xmlns:a16="http://schemas.microsoft.com/office/drawing/2014/main" id="{F764051D-3FD3-A5DB-F669-F622B7F04B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29788" y="4732249"/>
              <a:ext cx="914400" cy="914400"/>
            </a:xfrm>
            <a:prstGeom prst="rect">
              <a:avLst/>
            </a:prstGeom>
          </p:spPr>
        </p:pic>
        <p:pic>
          <p:nvPicPr>
            <p:cNvPr id="81" name="Gráfico 80" descr="Imagen de colina">
              <a:extLst>
                <a:ext uri="{FF2B5EF4-FFF2-40B4-BE49-F238E27FC236}">
                  <a16:creationId xmlns:a16="http://schemas.microsoft.com/office/drawing/2014/main" id="{6D0D9BF0-708D-51EE-FF35-13AAB86FEA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14093" y="3956305"/>
              <a:ext cx="914400" cy="914400"/>
            </a:xfrm>
            <a:prstGeom prst="rect">
              <a:avLst/>
            </a:prstGeom>
          </p:spPr>
        </p:pic>
        <p:pic>
          <p:nvPicPr>
            <p:cNvPr id="82" name="Gráfico 81" descr="Herramientas de minería">
              <a:extLst>
                <a:ext uri="{FF2B5EF4-FFF2-40B4-BE49-F238E27FC236}">
                  <a16:creationId xmlns:a16="http://schemas.microsoft.com/office/drawing/2014/main" id="{9DBA0ED7-2744-6CE7-A4BA-B81F7FE15D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264810" y="1874486"/>
              <a:ext cx="914400" cy="914400"/>
            </a:xfrm>
            <a:prstGeom prst="rect">
              <a:avLst/>
            </a:prstGeom>
          </p:spPr>
        </p:pic>
        <p:pic>
          <p:nvPicPr>
            <p:cNvPr id="83" name="Gráfico 82" descr="Martillo de juez">
              <a:extLst>
                <a:ext uri="{FF2B5EF4-FFF2-40B4-BE49-F238E27FC236}">
                  <a16:creationId xmlns:a16="http://schemas.microsoft.com/office/drawing/2014/main" id="{095CD845-BA60-867B-0B5E-257A67A1D6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491753" y="3889569"/>
              <a:ext cx="914400" cy="914400"/>
            </a:xfrm>
            <a:prstGeom prst="rect">
              <a:avLst/>
            </a:prstGeom>
          </p:spPr>
        </p:pic>
        <p:pic>
          <p:nvPicPr>
            <p:cNvPr id="84" name="Gráfico 83" descr="Dinero">
              <a:extLst>
                <a:ext uri="{FF2B5EF4-FFF2-40B4-BE49-F238E27FC236}">
                  <a16:creationId xmlns:a16="http://schemas.microsoft.com/office/drawing/2014/main" id="{410B9A7D-50AE-4317-0C79-F1B46BBE3A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497355" y="1806665"/>
              <a:ext cx="914400" cy="914400"/>
            </a:xfrm>
            <a:prstGeom prst="rect">
              <a:avLst/>
            </a:prstGeom>
          </p:spPr>
        </p:pic>
      </p:grpSp>
      <p:sp>
        <p:nvSpPr>
          <p:cNvPr id="3" name="CuadroTexto 2">
            <a:extLst>
              <a:ext uri="{FF2B5EF4-FFF2-40B4-BE49-F238E27FC236}">
                <a16:creationId xmlns:a16="http://schemas.microsoft.com/office/drawing/2014/main" id="{064F273B-0425-EE4A-FB55-021E5279C33B}"/>
              </a:ext>
            </a:extLst>
          </p:cNvPr>
          <p:cNvSpPr txBox="1"/>
          <p:nvPr/>
        </p:nvSpPr>
        <p:spPr>
          <a:xfrm>
            <a:off x="628549" y="1795807"/>
            <a:ext cx="5530625" cy="3864990"/>
          </a:xfrm>
          <a:prstGeom prst="roundRect">
            <a:avLst>
              <a:gd name="adj" fmla="val 7774"/>
            </a:avLst>
          </a:prstGeom>
          <a:noFill/>
          <a:ln w="28575" cap="flat" cmpd="sng" algn="ctr">
            <a:solidFill>
              <a:srgbClr val="E2C700"/>
            </a:solidFill>
            <a:prstDash val="solid"/>
            <a:miter lim="800000"/>
          </a:ln>
          <a:effectLst/>
        </p:spPr>
        <p:txBody>
          <a:bodyPr lIns="91440" tIns="45720" rIns="91440" bIns="45720" rtlCol="0" anchor="ctr"/>
          <a:lstStyle>
            <a:defPPr marR="0" lvl="0" algn="l" rtl="0">
              <a:lnSpc>
                <a:spcPct val="100000"/>
              </a:lnSpc>
              <a:spcBef>
                <a:spcPts val="0"/>
              </a:spcBef>
              <a:spcAft>
                <a:spcPts val="0"/>
              </a:spcAft>
              <a:defRPr/>
            </a:defPPr>
            <a:lvl1pPr marL="0" indent="0" algn="just" defTabSz="914400" eaLnBrk="1" fontAlgn="auto" latinLnBrk="0" hangingPunct="1">
              <a:buClrTx/>
              <a:buSzTx/>
              <a:buFontTx/>
              <a:buNone/>
              <a:tabLst/>
              <a:defRPr kumimoji="0" sz="1000" b="1" kern="1200" spc="0" normalizeH="0" baseline="0">
                <a:ln>
                  <a:noFill/>
                </a:ln>
                <a:solidFill>
                  <a:prstClr val="black"/>
                </a:solidFill>
                <a:effectLst/>
                <a:uLnTx/>
                <a:uFillTx/>
                <a:latin typeface="Calibri" panose="020F0502020204030204"/>
              </a:defRPr>
            </a:lvl1pPr>
          </a:lstStyle>
          <a:p>
            <a:r>
              <a:rPr lang="es-ES" sz="1500" b="0" dirty="0">
                <a:solidFill>
                  <a:schemeClr val="tx1"/>
                </a:solidFill>
                <a:cs typeface="Calibri"/>
                <a:sym typeface="Work Sans Light"/>
              </a:rPr>
              <a:t>Los </a:t>
            </a:r>
            <a:r>
              <a:rPr lang="es-ES" sz="1500" dirty="0">
                <a:solidFill>
                  <a:schemeClr val="tx1"/>
                </a:solidFill>
                <a:cs typeface="Calibri"/>
                <a:sym typeface="Work Sans Light"/>
              </a:rPr>
              <a:t>Factores Modificadores </a:t>
            </a:r>
            <a:r>
              <a:rPr lang="es-ES" sz="1500" b="0" dirty="0">
                <a:solidFill>
                  <a:schemeClr val="tx1"/>
                </a:solidFill>
                <a:cs typeface="Calibri"/>
                <a:sym typeface="Work Sans Light"/>
              </a:rPr>
              <a:t>son consideraciones usadas para convertir Recursos Minerales a Reservas Minerales. Estos incluyen, pero no se limitan a, factores de minería, procesamiento, metalúrgicos, infraestructura, económicos, de mercado, legales, ambientales, sociales y gubernamentales</a:t>
            </a:r>
            <a:r>
              <a:rPr lang="es-CO" sz="1500" b="0" dirty="0">
                <a:solidFill>
                  <a:schemeClr val="tx1"/>
                </a:solidFill>
                <a:cs typeface="Calibri"/>
                <a:sym typeface="Work Sans Light"/>
              </a:rPr>
              <a:t>. (CCRR®, 2018</a:t>
            </a:r>
            <a:r>
              <a:rPr lang="es-CO" sz="1500" b="0" dirty="0" smtClean="0">
                <a:solidFill>
                  <a:schemeClr val="tx1"/>
                </a:solidFill>
                <a:cs typeface="Calibri"/>
                <a:sym typeface="Work Sans Light"/>
              </a:rPr>
              <a:t>).</a:t>
            </a:r>
            <a:endParaRPr lang="es-CO" sz="1500" b="0" dirty="0">
              <a:solidFill>
                <a:schemeClr val="tx1"/>
              </a:solidFill>
              <a:cs typeface="Calibri"/>
              <a:sym typeface="Work Sans Light"/>
            </a:endParaRPr>
          </a:p>
          <a:p>
            <a:endParaRPr lang="es-CO" sz="1500" b="0" dirty="0">
              <a:solidFill>
                <a:schemeClr val="tx1"/>
              </a:solidFill>
              <a:cs typeface="Calibri"/>
              <a:sym typeface="Work Sans Light"/>
            </a:endParaRPr>
          </a:p>
          <a:p>
            <a:r>
              <a:rPr lang="es-CO" sz="1500" b="0" dirty="0">
                <a:solidFill>
                  <a:schemeClr val="tx1"/>
                </a:solidFill>
                <a:cs typeface="Calibri"/>
                <a:sym typeface="Work Sans Light"/>
              </a:rPr>
              <a:t>Los Factores Modificadores deben evaluarse según las características de cada proyecto minero.</a:t>
            </a:r>
          </a:p>
          <a:p>
            <a:endParaRPr lang="es-CO" sz="1500" b="0" dirty="0">
              <a:solidFill>
                <a:schemeClr val="tx1"/>
              </a:solidFill>
              <a:cs typeface="Calibri"/>
              <a:sym typeface="Work Sans Light"/>
            </a:endParaRPr>
          </a:p>
          <a:p>
            <a:r>
              <a:rPr lang="es-CO" sz="1500" b="0" dirty="0">
                <a:solidFill>
                  <a:schemeClr val="tx1"/>
                </a:solidFill>
                <a:cs typeface="Calibri"/>
                <a:sym typeface="Work Sans Light"/>
              </a:rPr>
              <a:t>Los Factores Modificadores no se limitan a los descritos en el presente documento.</a:t>
            </a:r>
          </a:p>
          <a:p>
            <a:endParaRPr lang="es-CO" sz="2000" b="0" dirty="0">
              <a:solidFill>
                <a:schemeClr val="tx1"/>
              </a:solidFill>
            </a:endParaRPr>
          </a:p>
        </p:txBody>
      </p:sp>
    </p:spTree>
    <p:extLst>
      <p:ext uri="{BB962C8B-B14F-4D97-AF65-F5344CB8AC3E}">
        <p14:creationId xmlns:p14="http://schemas.microsoft.com/office/powerpoint/2010/main" val="669715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5CEC9-3C2A-E197-E494-565D4A53EF38}"/>
              </a:ext>
            </a:extLst>
          </p:cNvPr>
          <p:cNvSpPr>
            <a:spLocks noGrp="1"/>
          </p:cNvSpPr>
          <p:nvPr>
            <p:ph type="title"/>
          </p:nvPr>
        </p:nvSpPr>
        <p:spPr>
          <a:xfrm>
            <a:off x="1956786" y="216145"/>
            <a:ext cx="8758562" cy="992521"/>
          </a:xfrm>
        </p:spPr>
        <p:txBody>
          <a:bodyPr>
            <a:normAutofit/>
          </a:bodyPr>
          <a:lstStyle/>
          <a:p>
            <a:r>
              <a:rPr lang="es-CO" sz="3000" dirty="0"/>
              <a:t>FACTORES MODIFICADORES</a:t>
            </a:r>
          </a:p>
        </p:txBody>
      </p:sp>
      <p:sp>
        <p:nvSpPr>
          <p:cNvPr id="3" name="Marcador de contenido 2">
            <a:extLst>
              <a:ext uri="{FF2B5EF4-FFF2-40B4-BE49-F238E27FC236}">
                <a16:creationId xmlns:a16="http://schemas.microsoft.com/office/drawing/2014/main" id="{20B03906-C12E-15A3-65EE-0B4B5ED12045}"/>
              </a:ext>
            </a:extLst>
          </p:cNvPr>
          <p:cNvSpPr>
            <a:spLocks noGrp="1"/>
          </p:cNvSpPr>
          <p:nvPr>
            <p:ph idx="1"/>
          </p:nvPr>
        </p:nvSpPr>
        <p:spPr>
          <a:xfrm>
            <a:off x="838200" y="1244413"/>
            <a:ext cx="10515600" cy="3461699"/>
          </a:xfrm>
          <a:noFill/>
          <a:ln w="28575" cap="flat" cmpd="sng" algn="ctr">
            <a:noFill/>
            <a:prstDash val="solid"/>
            <a:miter lim="800000"/>
          </a:ln>
          <a:effectLst/>
        </p:spPr>
        <p:txBody>
          <a:bodyPr lIns="91440" tIns="45720" rIns="91440" bIns="45720" rtlCol="0" anchor="ctr">
            <a:normAutofit/>
          </a:bodyPr>
          <a:lstStyle/>
          <a:p>
            <a:pPr marL="0" indent="0" algn="just">
              <a:buNone/>
            </a:pPr>
            <a:r>
              <a:rPr lang="es-CO" sz="2000" b="1" dirty="0">
                <a:latin typeface="Calibri" panose="020F0502020204030204"/>
                <a:cs typeface="Calibri"/>
              </a:rPr>
              <a:t>AMBIENTAL</a:t>
            </a:r>
          </a:p>
          <a:p>
            <a:pPr algn="just"/>
            <a:r>
              <a:rPr lang="es-ES" sz="2000" dirty="0">
                <a:latin typeface="Calibri" panose="020F0502020204030204"/>
                <a:cs typeface="Calibri"/>
              </a:rPr>
              <a:t>Las zonas de exclusión no permiten la estimación de recursos minerales y por tanto </a:t>
            </a:r>
            <a:r>
              <a:rPr lang="es-ES" sz="2000" dirty="0" smtClean="0">
                <a:latin typeface="Calibri" panose="020F0502020204030204"/>
                <a:cs typeface="Calibri"/>
              </a:rPr>
              <a:t>ninguna</a:t>
            </a:r>
            <a:r>
              <a:rPr lang="es-ES" sz="2000" dirty="0" smtClean="0">
                <a:latin typeface="Calibri" panose="020F0502020204030204"/>
                <a:cs typeface="Calibri"/>
              </a:rPr>
              <a:t> </a:t>
            </a:r>
            <a:r>
              <a:rPr lang="es-ES" sz="2000" dirty="0">
                <a:latin typeface="Calibri" panose="020F0502020204030204"/>
                <a:cs typeface="Calibri"/>
              </a:rPr>
              <a:t>estimación de reservas minerales.</a:t>
            </a:r>
          </a:p>
          <a:p>
            <a:pPr algn="just"/>
            <a:r>
              <a:rPr lang="es-ES" sz="2000" dirty="0">
                <a:latin typeface="Calibri" panose="020F0502020204030204"/>
                <a:cs typeface="Calibri"/>
              </a:rPr>
              <a:t>El diseño minero debe respetar las normativas  ambientales en cuanto a zonas de </a:t>
            </a:r>
            <a:r>
              <a:rPr lang="es-ES" sz="2000" dirty="0" smtClean="0">
                <a:latin typeface="Calibri" panose="020F0502020204030204"/>
                <a:cs typeface="Calibri"/>
              </a:rPr>
              <a:t>protección </a:t>
            </a:r>
            <a:r>
              <a:rPr lang="es-ES" sz="2000" dirty="0">
                <a:latin typeface="Calibri" panose="020F0502020204030204"/>
                <a:cs typeface="Calibri"/>
              </a:rPr>
              <a:t>declaradas y </a:t>
            </a:r>
            <a:r>
              <a:rPr lang="es-ES" sz="2000" dirty="0" smtClean="0">
                <a:latin typeface="Calibri" panose="020F0502020204030204"/>
                <a:cs typeface="Calibri"/>
              </a:rPr>
              <a:t>restrictivas.</a:t>
            </a:r>
            <a:endParaRPr lang="es-ES" sz="2000" dirty="0">
              <a:latin typeface="Calibri" panose="020F0502020204030204"/>
              <a:cs typeface="Calibri"/>
            </a:endParaRPr>
          </a:p>
          <a:p>
            <a:pPr algn="just"/>
            <a:r>
              <a:rPr lang="es-ES" sz="2000" dirty="0" smtClean="0">
                <a:latin typeface="Calibri" panose="020F0502020204030204"/>
                <a:cs typeface="Calibri"/>
              </a:rPr>
              <a:t>El profesional idóneo debe considerar si se cuenta con instrumento ambiental aprobado por la autoridad, al momento de categorizar las reservas minerales.</a:t>
            </a:r>
            <a:endParaRPr lang="es-ES" sz="2000" dirty="0">
              <a:latin typeface="Calibri" panose="020F0502020204030204"/>
              <a:cs typeface="Calibri"/>
            </a:endParaRPr>
          </a:p>
          <a:p>
            <a:pPr algn="just"/>
            <a:r>
              <a:rPr lang="es-ES" sz="2000" dirty="0">
                <a:latin typeface="Calibri" panose="020F0502020204030204"/>
                <a:cs typeface="Calibri"/>
              </a:rPr>
              <a:t>El plan de cierre minero de la explotación y  abandono de los montajes y de la infraestructura,  es un elemento que debe considerar los aspectos  técnicos, económicos, ambientales y sociales.</a:t>
            </a:r>
          </a:p>
        </p:txBody>
      </p:sp>
    </p:spTree>
    <p:extLst>
      <p:ext uri="{BB962C8B-B14F-4D97-AF65-F5344CB8AC3E}">
        <p14:creationId xmlns:p14="http://schemas.microsoft.com/office/powerpoint/2010/main" val="138066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5CEC9-3C2A-E197-E494-565D4A53EF38}"/>
              </a:ext>
            </a:extLst>
          </p:cNvPr>
          <p:cNvSpPr>
            <a:spLocks noGrp="1"/>
          </p:cNvSpPr>
          <p:nvPr>
            <p:ph type="title"/>
          </p:nvPr>
        </p:nvSpPr>
        <p:spPr>
          <a:xfrm>
            <a:off x="1810482" y="154357"/>
            <a:ext cx="8758562" cy="930731"/>
          </a:xfrm>
        </p:spPr>
        <p:txBody>
          <a:bodyPr>
            <a:normAutofit/>
          </a:bodyPr>
          <a:lstStyle/>
          <a:p>
            <a:r>
              <a:rPr lang="es-CO" sz="3000" dirty="0"/>
              <a:t>FACTORES MODIFICADORES</a:t>
            </a:r>
          </a:p>
        </p:txBody>
      </p:sp>
      <p:sp>
        <p:nvSpPr>
          <p:cNvPr id="3" name="Marcador de contenido 2">
            <a:extLst>
              <a:ext uri="{FF2B5EF4-FFF2-40B4-BE49-F238E27FC236}">
                <a16:creationId xmlns:a16="http://schemas.microsoft.com/office/drawing/2014/main" id="{20B03906-C12E-15A3-65EE-0B4B5ED12045}"/>
              </a:ext>
            </a:extLst>
          </p:cNvPr>
          <p:cNvSpPr>
            <a:spLocks noGrp="1"/>
          </p:cNvSpPr>
          <p:nvPr>
            <p:ph idx="1"/>
          </p:nvPr>
        </p:nvSpPr>
        <p:spPr>
          <a:xfrm>
            <a:off x="838200" y="1280989"/>
            <a:ext cx="10515600" cy="2730179"/>
          </a:xfrm>
          <a:noFill/>
          <a:ln w="28575" cap="flat" cmpd="sng" algn="ctr">
            <a:noFill/>
            <a:prstDash val="solid"/>
            <a:miter lim="800000"/>
          </a:ln>
          <a:effectLst/>
        </p:spPr>
        <p:txBody>
          <a:bodyPr vert="horz" lIns="91440" tIns="45720" rIns="91440" bIns="45720" rtlCol="0" anchor="ctr">
            <a:normAutofit/>
          </a:bodyPr>
          <a:lstStyle/>
          <a:p>
            <a:pPr marL="0" indent="0" algn="just">
              <a:buNone/>
            </a:pPr>
            <a:r>
              <a:rPr lang="es-CO" sz="2000" b="1" dirty="0">
                <a:latin typeface="Calibri" panose="020F0502020204030204"/>
                <a:cs typeface="Calibri"/>
              </a:rPr>
              <a:t>LEGAL</a:t>
            </a:r>
          </a:p>
          <a:p>
            <a:pPr algn="just"/>
            <a:r>
              <a:rPr lang="es-ES" sz="2000" dirty="0">
                <a:latin typeface="Calibri" panose="020F0502020204030204"/>
                <a:cs typeface="Calibri"/>
              </a:rPr>
              <a:t>La vida útil del proyecto está determinada por las  reservas minerales estimadas, sin exceder la duración del contrato concedido por la autoridad minera, implica que no puede haber planeación minera extractiva más allá de dicho término. </a:t>
            </a:r>
          </a:p>
          <a:p>
            <a:pPr algn="just"/>
            <a:r>
              <a:rPr lang="es-ES" sz="2000" dirty="0">
                <a:latin typeface="Calibri" panose="020F0502020204030204"/>
                <a:cs typeface="Calibri"/>
              </a:rPr>
              <a:t>Las solicitudes de prórroga de los contratos mineros corresponden a una expectativa, más no una situación consolidada, por lo que se pueden estimar reservas en categoría de probables.</a:t>
            </a:r>
          </a:p>
          <a:p>
            <a:pPr algn="just"/>
            <a:r>
              <a:rPr lang="es-ES" sz="2000" dirty="0">
                <a:latin typeface="Calibri" panose="020F0502020204030204"/>
                <a:cs typeface="Calibri"/>
              </a:rPr>
              <a:t>Cualquier impedimento de acceso o intervención a predios necesarios para el proyecto minero debe considerar las  servidumbres.</a:t>
            </a:r>
            <a:endParaRPr lang="es-ES" sz="2000" b="1" dirty="0">
              <a:latin typeface="Calibri" panose="020F0502020204030204"/>
              <a:cs typeface="Calibri"/>
            </a:endParaRPr>
          </a:p>
        </p:txBody>
      </p:sp>
    </p:spTree>
    <p:extLst>
      <p:ext uri="{BB962C8B-B14F-4D97-AF65-F5344CB8AC3E}">
        <p14:creationId xmlns:p14="http://schemas.microsoft.com/office/powerpoint/2010/main" val="400944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5CEC9-3C2A-E197-E494-565D4A53EF38}"/>
              </a:ext>
            </a:extLst>
          </p:cNvPr>
          <p:cNvSpPr>
            <a:spLocks noGrp="1"/>
          </p:cNvSpPr>
          <p:nvPr>
            <p:ph type="title"/>
          </p:nvPr>
        </p:nvSpPr>
        <p:spPr>
          <a:xfrm>
            <a:off x="1956786" y="276278"/>
            <a:ext cx="8758562" cy="833196"/>
          </a:xfrm>
        </p:spPr>
        <p:txBody>
          <a:bodyPr>
            <a:normAutofit/>
          </a:bodyPr>
          <a:lstStyle/>
          <a:p>
            <a:r>
              <a:rPr lang="es-CO" sz="3000" dirty="0"/>
              <a:t>FACTORES MODIFICADORES</a:t>
            </a:r>
          </a:p>
        </p:txBody>
      </p:sp>
      <p:sp>
        <p:nvSpPr>
          <p:cNvPr id="3" name="Marcador de contenido 2">
            <a:extLst>
              <a:ext uri="{FF2B5EF4-FFF2-40B4-BE49-F238E27FC236}">
                <a16:creationId xmlns:a16="http://schemas.microsoft.com/office/drawing/2014/main" id="{20B03906-C12E-15A3-65EE-0B4B5ED12045}"/>
              </a:ext>
            </a:extLst>
          </p:cNvPr>
          <p:cNvSpPr>
            <a:spLocks noGrp="1"/>
          </p:cNvSpPr>
          <p:nvPr>
            <p:ph idx="1"/>
          </p:nvPr>
        </p:nvSpPr>
        <p:spPr>
          <a:xfrm>
            <a:off x="838200" y="1103439"/>
            <a:ext cx="10515600" cy="4920814"/>
          </a:xfrm>
          <a:noFill/>
          <a:ln w="28575" cap="flat" cmpd="sng" algn="ctr">
            <a:noFill/>
            <a:prstDash val="solid"/>
            <a:miter lim="800000"/>
          </a:ln>
          <a:effectLst/>
        </p:spPr>
        <p:txBody>
          <a:bodyPr vert="horz" lIns="91440" tIns="45720" rIns="91440" bIns="45720" rtlCol="0" anchor="ctr">
            <a:noAutofit/>
          </a:bodyPr>
          <a:lstStyle/>
          <a:p>
            <a:pPr marL="0" indent="0" algn="just">
              <a:buNone/>
            </a:pPr>
            <a:r>
              <a:rPr lang="es-CO" sz="2000" b="1" dirty="0">
                <a:latin typeface="Calibri" panose="020F0502020204030204"/>
                <a:cs typeface="Calibri"/>
              </a:rPr>
              <a:t>TÉCNICO </a:t>
            </a:r>
          </a:p>
          <a:p>
            <a:pPr algn="just"/>
            <a:r>
              <a:rPr lang="es-ES" sz="2000" dirty="0">
                <a:latin typeface="Calibri" panose="020F0502020204030204"/>
                <a:cs typeface="Calibri"/>
              </a:rPr>
              <a:t>La planeación minera extractiva deberá ser sobre áreas de recursos minerales susceptibles de ser convertidos a reservas (recursos minerales medidos y/o indicados).</a:t>
            </a:r>
          </a:p>
          <a:p>
            <a:pPr algn="just"/>
            <a:r>
              <a:rPr lang="es-ES" sz="2000" dirty="0">
                <a:latin typeface="Calibri" panose="020F0502020204030204"/>
                <a:cs typeface="Calibri"/>
              </a:rPr>
              <a:t>La planeación minera extractiva deberá ser sobre áreas que hayan superado los análisis de las limitaciones o condicionamientos que impone los demás factores modificadores y que permiten estimar reservas probables o probadas.</a:t>
            </a:r>
          </a:p>
          <a:p>
            <a:pPr algn="just"/>
            <a:r>
              <a:rPr lang="es-ES" sz="2000" dirty="0">
                <a:latin typeface="Calibri" panose="020F0502020204030204"/>
                <a:cs typeface="Calibri"/>
              </a:rPr>
              <a:t>El propio factor minero impone condicionantes de orden técnico tales como topográficos, geomecánicos,  geotécnicos, hidrológicos, hidrogeológicos, tipo de mineral, método de explotación, </a:t>
            </a:r>
            <a:r>
              <a:rPr lang="es-MX" sz="2000" dirty="0">
                <a:latin typeface="Calibri" panose="020F0502020204030204"/>
                <a:cs typeface="Calibri"/>
              </a:rPr>
              <a:t>dimensionamiento geométrico, secuenciamiento  minero, producción anual, relaciones de descapote, proyecciones de servicios, condiciones de seguridad e higiene minera, ley de corte, dilución, pérdidas mineras, entre </a:t>
            </a:r>
            <a:r>
              <a:rPr lang="es-ES" sz="2000" dirty="0">
                <a:latin typeface="Calibri" panose="020F0502020204030204"/>
                <a:cs typeface="Calibri"/>
              </a:rPr>
              <a:t>otros. </a:t>
            </a:r>
          </a:p>
          <a:p>
            <a:pPr algn="just"/>
            <a:r>
              <a:rPr lang="es-ES" sz="2000" dirty="0">
                <a:latin typeface="Calibri" panose="020F0502020204030204"/>
                <a:cs typeface="Calibri"/>
              </a:rPr>
              <a:t>La estimación de reservas minerales debe partir de un modelo geológico, el cual, al aplicar consideraciones o parámetros relacionados como dilución, perdidas por minería, perdidas por geología, sistema de explotación, parámetros de calidad mínimos, leyes de corte, recuperación, entre otros, se obtienen los diferentes modelos mineros o modelos ROM (Run </a:t>
            </a:r>
            <a:r>
              <a:rPr lang="es-ES" sz="2000" dirty="0" err="1">
                <a:latin typeface="Calibri" panose="020F0502020204030204"/>
                <a:cs typeface="Calibri"/>
              </a:rPr>
              <a:t>Of</a:t>
            </a:r>
            <a:r>
              <a:rPr lang="es-ES" sz="2000" dirty="0">
                <a:latin typeface="Calibri" panose="020F0502020204030204"/>
                <a:cs typeface="Calibri"/>
              </a:rPr>
              <a:t> Mine) sobre los cuales deben reportarse las reservas minerales.</a:t>
            </a:r>
          </a:p>
        </p:txBody>
      </p:sp>
    </p:spTree>
    <p:extLst>
      <p:ext uri="{BB962C8B-B14F-4D97-AF65-F5344CB8AC3E}">
        <p14:creationId xmlns:p14="http://schemas.microsoft.com/office/powerpoint/2010/main" val="3825700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5CEC9-3C2A-E197-E494-565D4A53EF38}"/>
              </a:ext>
            </a:extLst>
          </p:cNvPr>
          <p:cNvSpPr>
            <a:spLocks noGrp="1"/>
          </p:cNvSpPr>
          <p:nvPr>
            <p:ph type="title"/>
          </p:nvPr>
        </p:nvSpPr>
        <p:spPr>
          <a:xfrm>
            <a:off x="1956786" y="228716"/>
            <a:ext cx="8758562" cy="812932"/>
          </a:xfrm>
        </p:spPr>
        <p:txBody>
          <a:bodyPr>
            <a:normAutofit/>
          </a:bodyPr>
          <a:lstStyle/>
          <a:p>
            <a:r>
              <a:rPr lang="es-CO" sz="3000" dirty="0"/>
              <a:t>FACTORES MODIFICADORES</a:t>
            </a:r>
          </a:p>
        </p:txBody>
      </p:sp>
      <p:sp>
        <p:nvSpPr>
          <p:cNvPr id="3" name="Marcador de contenido 2">
            <a:extLst>
              <a:ext uri="{FF2B5EF4-FFF2-40B4-BE49-F238E27FC236}">
                <a16:creationId xmlns:a16="http://schemas.microsoft.com/office/drawing/2014/main" id="{20B03906-C12E-15A3-65EE-0B4B5ED12045}"/>
              </a:ext>
            </a:extLst>
          </p:cNvPr>
          <p:cNvSpPr>
            <a:spLocks noGrp="1"/>
          </p:cNvSpPr>
          <p:nvPr>
            <p:ph idx="1"/>
          </p:nvPr>
        </p:nvSpPr>
        <p:spPr>
          <a:xfrm>
            <a:off x="536448" y="1127404"/>
            <a:ext cx="11350752" cy="2127860"/>
          </a:xfrm>
        </p:spPr>
        <p:txBody>
          <a:bodyPr>
            <a:noAutofit/>
          </a:bodyPr>
          <a:lstStyle/>
          <a:p>
            <a:pPr marL="0" indent="0">
              <a:buNone/>
            </a:pPr>
            <a:endParaRPr lang="es-CO" sz="2000" b="1" dirty="0" smtClean="0">
              <a:ea typeface="Tahoma" panose="020B0604030504040204" pitchFamily="34" charset="0"/>
              <a:cs typeface="Tahoma" panose="020B0604030504040204" pitchFamily="34" charset="0"/>
            </a:endParaRPr>
          </a:p>
          <a:p>
            <a:pPr marL="0" indent="0">
              <a:buNone/>
            </a:pPr>
            <a:r>
              <a:rPr lang="es-CO" sz="2000" b="1" dirty="0" smtClean="0">
                <a:ea typeface="Tahoma" panose="020B0604030504040204" pitchFamily="34" charset="0"/>
                <a:cs typeface="Tahoma" panose="020B0604030504040204" pitchFamily="34" charset="0"/>
              </a:rPr>
              <a:t>PROCESAMIENTO </a:t>
            </a:r>
            <a:r>
              <a:rPr lang="es-CO" sz="2000" b="1" dirty="0">
                <a:ea typeface="Tahoma" panose="020B0604030504040204" pitchFamily="34" charset="0"/>
                <a:cs typeface="Tahoma" panose="020B0604030504040204" pitchFamily="34" charset="0"/>
              </a:rPr>
              <a:t>Y/O METALURGIA</a:t>
            </a:r>
          </a:p>
          <a:p>
            <a:pPr marL="342000" marR="5080" indent="-342000" algn="just">
              <a:lnSpc>
                <a:spcPct val="100000"/>
              </a:lnSpc>
            </a:pPr>
            <a:r>
              <a:rPr lang="es-ES" sz="2000" dirty="0">
                <a:ea typeface="Tahoma" panose="020B0604030504040204" pitchFamily="34" charset="0"/>
                <a:cs typeface="Tahoma" panose="020B0604030504040204" pitchFamily="34" charset="0"/>
              </a:rPr>
              <a:t>Debe analizarse el proceso metalúrgico, de beneficio y/o  transformación propuesto y su conveniencia para el  tipo de mineralización</a:t>
            </a:r>
            <a:r>
              <a:rPr lang="es-ES" sz="2000" spc="-15" dirty="0">
                <a:highlight>
                  <a:srgbClr val="FFFFFF"/>
                </a:highlight>
                <a:ea typeface="Tahoma" panose="020B0604030504040204" pitchFamily="34" charset="0"/>
                <a:cs typeface="Tahoma" panose="020B0604030504040204" pitchFamily="34" charset="0"/>
              </a:rPr>
              <a:t>.</a:t>
            </a:r>
          </a:p>
          <a:p>
            <a:pPr marL="342000" marR="5080" indent="-342000" algn="just">
              <a:lnSpc>
                <a:spcPct val="100000"/>
              </a:lnSpc>
            </a:pPr>
            <a:r>
              <a:rPr lang="es-ES" sz="2000" spc="-15" dirty="0">
                <a:highlight>
                  <a:srgbClr val="FFFFFF"/>
                </a:highlight>
                <a:ea typeface="Tahoma" panose="020B0604030504040204" pitchFamily="34" charset="0"/>
                <a:cs typeface="Tahoma" panose="020B0604030504040204" pitchFamily="34" charset="0"/>
              </a:rPr>
              <a:t>Se debe aclarar si los tonelajes </a:t>
            </a:r>
            <a:r>
              <a:rPr lang="es-ES" sz="2000" spc="40" dirty="0">
                <a:highlight>
                  <a:srgbClr val="FFFFFF"/>
                </a:highlight>
                <a:ea typeface="Tahoma" panose="020B0604030504040204" pitchFamily="34" charset="0"/>
                <a:cs typeface="Tahoma" panose="020B0604030504040204" pitchFamily="34" charset="0"/>
              </a:rPr>
              <a:t>y </a:t>
            </a:r>
            <a:r>
              <a:rPr lang="es-ES" sz="2000" spc="5" dirty="0">
                <a:highlight>
                  <a:srgbClr val="FFFFFF"/>
                </a:highlight>
                <a:ea typeface="Tahoma" panose="020B0604030504040204" pitchFamily="34" charset="0"/>
                <a:cs typeface="Tahoma" panose="020B0604030504040204" pitchFamily="34" charset="0"/>
              </a:rPr>
              <a:t>tenores reportados </a:t>
            </a:r>
            <a:r>
              <a:rPr lang="es-ES" sz="2000" spc="-10" dirty="0">
                <a:highlight>
                  <a:srgbClr val="FFFFFF"/>
                </a:highlight>
                <a:ea typeface="Tahoma" panose="020B0604030504040204" pitchFamily="34" charset="0"/>
                <a:cs typeface="Tahoma" panose="020B0604030504040204" pitchFamily="34" charset="0"/>
              </a:rPr>
              <a:t>hacen</a:t>
            </a:r>
            <a:r>
              <a:rPr lang="es-ES" sz="2000" spc="-5" dirty="0">
                <a:highlight>
                  <a:srgbClr val="FFFFFF"/>
                </a:highlight>
                <a:ea typeface="Tahoma" panose="020B0604030504040204" pitchFamily="34" charset="0"/>
                <a:cs typeface="Tahoma" panose="020B0604030504040204" pitchFamily="34" charset="0"/>
              </a:rPr>
              <a:t> </a:t>
            </a:r>
            <a:r>
              <a:rPr lang="es-ES" sz="2000" spc="5" dirty="0">
                <a:highlight>
                  <a:srgbClr val="FFFFFF"/>
                </a:highlight>
                <a:ea typeface="Tahoma" panose="020B0604030504040204" pitchFamily="34" charset="0"/>
                <a:cs typeface="Tahoma" panose="020B0604030504040204" pitchFamily="34" charset="0"/>
              </a:rPr>
              <a:t>referencia</a:t>
            </a:r>
            <a:r>
              <a:rPr lang="es-ES" sz="2000" spc="10" dirty="0">
                <a:highlight>
                  <a:srgbClr val="FFFFFF"/>
                </a:highlight>
                <a:ea typeface="Tahoma" panose="020B0604030504040204" pitchFamily="34" charset="0"/>
                <a:cs typeface="Tahoma" panose="020B0604030504040204" pitchFamily="34" charset="0"/>
              </a:rPr>
              <a:t> </a:t>
            </a:r>
            <a:r>
              <a:rPr lang="es-ES" sz="2000" spc="-30" dirty="0">
                <a:highlight>
                  <a:srgbClr val="FFFFFF"/>
                </a:highlight>
                <a:ea typeface="Tahoma" panose="020B0604030504040204" pitchFamily="34" charset="0"/>
                <a:cs typeface="Tahoma" panose="020B0604030504040204" pitchFamily="34" charset="0"/>
              </a:rPr>
              <a:t>al</a:t>
            </a:r>
            <a:r>
              <a:rPr lang="es-ES" sz="2000" spc="-25" dirty="0">
                <a:highlight>
                  <a:srgbClr val="FFFFFF"/>
                </a:highlight>
                <a:ea typeface="Tahoma" panose="020B0604030504040204" pitchFamily="34" charset="0"/>
                <a:cs typeface="Tahoma" panose="020B0604030504040204" pitchFamily="34" charset="0"/>
              </a:rPr>
              <a:t> </a:t>
            </a:r>
            <a:r>
              <a:rPr lang="es-ES" sz="2000" spc="-15" dirty="0">
                <a:highlight>
                  <a:srgbClr val="FFFFFF"/>
                </a:highlight>
                <a:ea typeface="Tahoma" panose="020B0604030504040204" pitchFamily="34" charset="0"/>
                <a:cs typeface="Tahoma" panose="020B0604030504040204" pitchFamily="34" charset="0"/>
              </a:rPr>
              <a:t>material</a:t>
            </a:r>
            <a:r>
              <a:rPr lang="es-ES" sz="2000" spc="-10" dirty="0">
                <a:highlight>
                  <a:srgbClr val="FFFFFF"/>
                </a:highlight>
                <a:ea typeface="Tahoma" panose="020B0604030504040204" pitchFamily="34" charset="0"/>
                <a:cs typeface="Tahoma" panose="020B0604030504040204" pitchFamily="34" charset="0"/>
              </a:rPr>
              <a:t> </a:t>
            </a:r>
            <a:r>
              <a:rPr lang="es-ES" sz="2000" spc="-5" dirty="0">
                <a:highlight>
                  <a:srgbClr val="FFFFFF"/>
                </a:highlight>
                <a:ea typeface="Tahoma" panose="020B0604030504040204" pitchFamily="34" charset="0"/>
                <a:cs typeface="Tahoma" panose="020B0604030504040204" pitchFamily="34" charset="0"/>
              </a:rPr>
              <a:t>entregado</a:t>
            </a:r>
            <a:r>
              <a:rPr lang="es-ES" sz="2000" dirty="0">
                <a:highlight>
                  <a:srgbClr val="FFFFFF"/>
                </a:highlight>
                <a:ea typeface="Tahoma" panose="020B0604030504040204" pitchFamily="34" charset="0"/>
                <a:cs typeface="Tahoma" panose="020B0604030504040204" pitchFamily="34" charset="0"/>
              </a:rPr>
              <a:t> </a:t>
            </a:r>
            <a:r>
              <a:rPr lang="es-ES" sz="2000" spc="-65" dirty="0">
                <a:highlight>
                  <a:srgbClr val="FFFFFF"/>
                </a:highlight>
                <a:ea typeface="Tahoma" panose="020B0604030504040204" pitchFamily="34" charset="0"/>
                <a:cs typeface="Tahoma" panose="020B0604030504040204" pitchFamily="34" charset="0"/>
              </a:rPr>
              <a:t>a</a:t>
            </a:r>
            <a:r>
              <a:rPr lang="es-ES" sz="2000" spc="-60" dirty="0">
                <a:highlight>
                  <a:srgbClr val="FFFFFF"/>
                </a:highlight>
                <a:ea typeface="Tahoma" panose="020B0604030504040204" pitchFamily="34" charset="0"/>
                <a:cs typeface="Tahoma" panose="020B0604030504040204" pitchFamily="34" charset="0"/>
              </a:rPr>
              <a:t> la </a:t>
            </a:r>
            <a:r>
              <a:rPr lang="es-ES" sz="2000" spc="-15" dirty="0">
                <a:highlight>
                  <a:srgbClr val="FFFFFF"/>
                </a:highlight>
                <a:ea typeface="Tahoma" panose="020B0604030504040204" pitchFamily="34" charset="0"/>
                <a:cs typeface="Tahoma" panose="020B0604030504040204" pitchFamily="34" charset="0"/>
              </a:rPr>
              <a:t>planta</a:t>
            </a:r>
            <a:r>
              <a:rPr lang="es-ES" sz="2000" spc="-10" dirty="0">
                <a:highlight>
                  <a:srgbClr val="FFFFFF"/>
                </a:highlight>
                <a:ea typeface="Tahoma" panose="020B0604030504040204" pitchFamily="34" charset="0"/>
                <a:cs typeface="Tahoma" panose="020B0604030504040204" pitchFamily="34" charset="0"/>
              </a:rPr>
              <a:t> </a:t>
            </a:r>
            <a:r>
              <a:rPr lang="es-ES" sz="2000" spc="55" dirty="0">
                <a:highlight>
                  <a:srgbClr val="FFFFFF"/>
                </a:highlight>
                <a:ea typeface="Tahoma" panose="020B0604030504040204" pitchFamily="34" charset="0"/>
                <a:cs typeface="Tahoma" panose="020B0604030504040204" pitchFamily="34" charset="0"/>
              </a:rPr>
              <a:t>o corresponde a los </a:t>
            </a:r>
            <a:r>
              <a:rPr lang="es-ES" sz="2000" spc="60" dirty="0">
                <a:highlight>
                  <a:srgbClr val="FFFFFF"/>
                </a:highlight>
                <a:ea typeface="Tahoma" panose="020B0604030504040204" pitchFamily="34" charset="0"/>
                <a:cs typeface="Tahoma" panose="020B0604030504040204" pitchFamily="34" charset="0"/>
              </a:rPr>
              <a:t>obtenidos </a:t>
            </a:r>
            <a:r>
              <a:rPr lang="es-ES" sz="2000" spc="-10" dirty="0">
                <a:highlight>
                  <a:srgbClr val="FFFFFF"/>
                </a:highlight>
                <a:ea typeface="Tahoma" panose="020B0604030504040204" pitchFamily="34" charset="0"/>
                <a:cs typeface="Tahoma" panose="020B0604030504040204" pitchFamily="34" charset="0"/>
              </a:rPr>
              <a:t>después</a:t>
            </a:r>
            <a:r>
              <a:rPr lang="es-ES" sz="2000" spc="-140" dirty="0">
                <a:highlight>
                  <a:srgbClr val="FFFFFF"/>
                </a:highlight>
                <a:ea typeface="Tahoma" panose="020B0604030504040204" pitchFamily="34" charset="0"/>
                <a:cs typeface="Tahoma" panose="020B0604030504040204" pitchFamily="34" charset="0"/>
              </a:rPr>
              <a:t> </a:t>
            </a:r>
            <a:r>
              <a:rPr lang="es-ES" sz="2000" spc="5" dirty="0">
                <a:highlight>
                  <a:srgbClr val="FFFFFF"/>
                </a:highlight>
                <a:ea typeface="Tahoma" panose="020B0604030504040204" pitchFamily="34" charset="0"/>
                <a:cs typeface="Tahoma" panose="020B0604030504040204" pitchFamily="34" charset="0"/>
              </a:rPr>
              <a:t>de</a:t>
            </a:r>
            <a:r>
              <a:rPr lang="es-ES" sz="2000" spc="-135" dirty="0">
                <a:highlight>
                  <a:srgbClr val="FFFFFF"/>
                </a:highlight>
                <a:ea typeface="Tahoma" panose="020B0604030504040204" pitchFamily="34" charset="0"/>
                <a:cs typeface="Tahoma" panose="020B0604030504040204" pitchFamily="34" charset="0"/>
              </a:rPr>
              <a:t> </a:t>
            </a:r>
            <a:r>
              <a:rPr lang="es-ES" sz="2000" spc="-30" dirty="0">
                <a:highlight>
                  <a:srgbClr val="FFFFFF"/>
                </a:highlight>
                <a:ea typeface="Tahoma" panose="020B0604030504040204" pitchFamily="34" charset="0"/>
                <a:cs typeface="Tahoma" panose="020B0604030504040204" pitchFamily="34" charset="0"/>
              </a:rPr>
              <a:t>la</a:t>
            </a:r>
            <a:r>
              <a:rPr lang="es-ES" sz="2000" spc="-135" dirty="0">
                <a:highlight>
                  <a:srgbClr val="FFFFFF"/>
                </a:highlight>
                <a:ea typeface="Tahoma" panose="020B0604030504040204" pitchFamily="34" charset="0"/>
                <a:cs typeface="Tahoma" panose="020B0604030504040204" pitchFamily="34" charset="0"/>
              </a:rPr>
              <a:t> </a:t>
            </a:r>
            <a:r>
              <a:rPr lang="es-ES" sz="2000" spc="-10" dirty="0">
                <a:highlight>
                  <a:srgbClr val="FFFFFF"/>
                </a:highlight>
                <a:ea typeface="Tahoma" panose="020B0604030504040204" pitchFamily="34" charset="0"/>
                <a:cs typeface="Tahoma" panose="020B0604030504040204" pitchFamily="34" charset="0"/>
              </a:rPr>
              <a:t>recuperación.</a:t>
            </a:r>
            <a:endParaRPr lang="es-ES" sz="2000" dirty="0">
              <a:highlight>
                <a:srgbClr val="FFFFFF"/>
              </a:highlight>
              <a:ea typeface="Tahoma" panose="020B0604030504040204" pitchFamily="34" charset="0"/>
              <a:cs typeface="Tahoma" panose="020B0604030504040204" pitchFamily="34" charset="0"/>
            </a:endParaRPr>
          </a:p>
        </p:txBody>
      </p:sp>
      <p:sp>
        <p:nvSpPr>
          <p:cNvPr id="4" name="Marcador de contenido 2">
            <a:extLst>
              <a:ext uri="{FF2B5EF4-FFF2-40B4-BE49-F238E27FC236}">
                <a16:creationId xmlns:a16="http://schemas.microsoft.com/office/drawing/2014/main" id="{DB22E4B4-1432-38CA-629A-9D685BEB4832}"/>
              </a:ext>
            </a:extLst>
          </p:cNvPr>
          <p:cNvSpPr txBox="1">
            <a:spLocks/>
          </p:cNvSpPr>
          <p:nvPr/>
        </p:nvSpPr>
        <p:spPr>
          <a:xfrm>
            <a:off x="536448" y="3369524"/>
            <a:ext cx="11350752" cy="1265202"/>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ea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CO" dirty="0"/>
              <a:t>INFRAESTRUCTURA</a:t>
            </a:r>
          </a:p>
          <a:p>
            <a:pPr marL="342900" indent="-342900" algn="just">
              <a:buFont typeface="Arial" panose="020B0604020202020204" pitchFamily="34" charset="0"/>
              <a:buChar char="•"/>
            </a:pPr>
            <a:r>
              <a:rPr lang="es-ES" b="0" dirty="0"/>
              <a:t>Incluir un análisis del impacto de la infraestructura en el proyecto, así como la descripción detallada de las construcciones, montajes y obras de minería  instaladas o proyectadas para el desarrollo del proyecto minero.</a:t>
            </a:r>
          </a:p>
        </p:txBody>
      </p:sp>
      <p:sp>
        <p:nvSpPr>
          <p:cNvPr id="5" name="Marcador de contenido 2">
            <a:extLst>
              <a:ext uri="{FF2B5EF4-FFF2-40B4-BE49-F238E27FC236}">
                <a16:creationId xmlns:a16="http://schemas.microsoft.com/office/drawing/2014/main" id="{7C63F12F-B4C8-20A9-71D9-A941F8CC95EF}"/>
              </a:ext>
            </a:extLst>
          </p:cNvPr>
          <p:cNvSpPr txBox="1">
            <a:spLocks/>
          </p:cNvSpPr>
          <p:nvPr/>
        </p:nvSpPr>
        <p:spPr>
          <a:xfrm>
            <a:off x="536448" y="4748986"/>
            <a:ext cx="11294191" cy="1472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b="1" dirty="0">
                <a:ea typeface="Tahoma" panose="020B0604030504040204" pitchFamily="34" charset="0"/>
                <a:cs typeface="Tahoma" panose="020B0604030504040204" pitchFamily="34" charset="0"/>
              </a:rPr>
              <a:t>MERCADOS</a:t>
            </a:r>
          </a:p>
          <a:p>
            <a:pPr marL="342900" marR="17780" indent="-342900" algn="just"/>
            <a:r>
              <a:rPr lang="es-ES" sz="2000" dirty="0" smtClean="0">
                <a:ea typeface="Tahoma" panose="020B0604030504040204" pitchFamily="34" charset="0"/>
                <a:cs typeface="Tahoma" panose="020B0604030504040204" pitchFamily="34" charset="0"/>
              </a:rPr>
              <a:t>Incluir análisis que soporte que el mineral o producto obtenido por beneficio y/o transformación es de una calidad tal que lo hace comercializable y que soporte el precio de venta elegido en cantidad y precios del mercado, suficientes para generar rentabilidad económica del proyecto. </a:t>
            </a:r>
            <a:endParaRPr lang="es-ES" sz="2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6859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11CA1-9E05-9242-A8FE-126B91136D1F}"/>
              </a:ext>
            </a:extLst>
          </p:cNvPr>
          <p:cNvSpPr>
            <a:spLocks noGrp="1"/>
          </p:cNvSpPr>
          <p:nvPr>
            <p:ph type="title"/>
          </p:nvPr>
        </p:nvSpPr>
        <p:spPr>
          <a:xfrm>
            <a:off x="1160458" y="1548063"/>
            <a:ext cx="7117268" cy="3608832"/>
          </a:xfrm>
        </p:spPr>
        <p:txBody>
          <a:bodyPr>
            <a:normAutofit/>
          </a:bodyPr>
          <a:lstStyle/>
          <a:p>
            <a:pPr algn="l"/>
            <a:r>
              <a:rPr lang="es-CO" dirty="0">
                <a:solidFill>
                  <a:schemeClr val="bg1"/>
                </a:solidFill>
              </a:rPr>
              <a:t>ABC PARA LA PRESENTACIÓN DE DOCUMENTOS TÉCNICOS BAJO UN ESTÁNDAR ACOGIDO POR CRIRSCO.</a:t>
            </a:r>
            <a:br>
              <a:rPr lang="es-CO" dirty="0">
                <a:solidFill>
                  <a:schemeClr val="bg1"/>
                </a:solidFill>
              </a:rPr>
            </a:br>
            <a:endParaRPr lang="es-CO" dirty="0">
              <a:solidFill>
                <a:schemeClr val="bg1"/>
              </a:solidFill>
            </a:endParaRPr>
          </a:p>
        </p:txBody>
      </p:sp>
    </p:spTree>
    <p:extLst>
      <p:ext uri="{BB962C8B-B14F-4D97-AF65-F5344CB8AC3E}">
        <p14:creationId xmlns:p14="http://schemas.microsoft.com/office/powerpoint/2010/main" val="1012077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D06324-EB39-17D7-49B8-31B48F79121F}"/>
              </a:ext>
            </a:extLst>
          </p:cNvPr>
          <p:cNvSpPr>
            <a:spLocks noGrp="1"/>
          </p:cNvSpPr>
          <p:nvPr>
            <p:ph sz="half" idx="2"/>
          </p:nvPr>
        </p:nvSpPr>
        <p:spPr>
          <a:xfrm>
            <a:off x="150829" y="909687"/>
            <a:ext cx="6469426" cy="5238482"/>
          </a:xfrm>
        </p:spPr>
        <p:txBody>
          <a:bodyPr>
            <a:noAutofit/>
          </a:bodyPr>
          <a:lstStyle/>
          <a:p>
            <a:pPr marL="0" indent="0" algn="just">
              <a:buNone/>
            </a:pPr>
            <a:r>
              <a:rPr lang="es-CO" sz="1500" dirty="0"/>
              <a:t>La Agencia Nacional de Minería, con el apoyo de diferentes entidades ha publicado guías de buenas prácticas en la estimación de recursos y reservas minerales, así como webinar acerca de la presentación de documentos técnicos bajo estándares acogidos por CRIRSCO, a continuación, son presentadas algunos links:</a:t>
            </a:r>
          </a:p>
          <a:p>
            <a:r>
              <a:rPr lang="es-CO" sz="1500" dirty="0">
                <a:solidFill>
                  <a:srgbClr val="0070C0"/>
                </a:solidFill>
                <a:hlinkClick r:id="rId3">
                  <a:extLst>
                    <a:ext uri="{A12FA001-AC4F-418D-AE19-62706E023703}">
                      <ahyp:hlinkClr xmlns:ahyp="http://schemas.microsoft.com/office/drawing/2018/hyperlinkcolor" xmlns="" val="tx"/>
                    </a:ext>
                  </a:extLst>
                </a:hlinkClick>
              </a:rPr>
              <a:t>Guía de buenas prácticas de la esmeralda </a:t>
            </a:r>
            <a:r>
              <a:rPr lang="es-CO" sz="1500" dirty="0" smtClean="0">
                <a:solidFill>
                  <a:srgbClr val="0070C0"/>
                </a:solidFill>
                <a:hlinkClick r:id="rId3">
                  <a:extLst>
                    <a:ext uri="{A12FA001-AC4F-418D-AE19-62706E023703}">
                      <ahyp:hlinkClr xmlns:ahyp="http://schemas.microsoft.com/office/drawing/2018/hyperlinkcolor" xmlns="" val="tx"/>
                    </a:ext>
                  </a:extLst>
                </a:hlinkClick>
              </a:rPr>
              <a:t>Colombia</a:t>
            </a:r>
            <a:r>
              <a:rPr lang="es-CO" sz="1500" dirty="0">
                <a:solidFill>
                  <a:srgbClr val="00B050"/>
                </a:solidFill>
              </a:rPr>
              <a:t>.</a:t>
            </a:r>
            <a:endParaRPr lang="es-CO" sz="1500" dirty="0">
              <a:solidFill>
                <a:srgbClr val="0070C0"/>
              </a:solidFill>
            </a:endParaRPr>
          </a:p>
          <a:p>
            <a:r>
              <a:rPr lang="es-CO" sz="1500" dirty="0">
                <a:solidFill>
                  <a:srgbClr val="0070C0"/>
                </a:solidFill>
                <a:hlinkClick r:id="rId4">
                  <a:extLst>
                    <a:ext uri="{A12FA001-AC4F-418D-AE19-62706E023703}">
                      <ahyp:hlinkClr xmlns:ahyp="http://schemas.microsoft.com/office/drawing/2018/hyperlinkcolor" xmlns="" val="tx"/>
                    </a:ext>
                  </a:extLst>
                </a:hlinkClick>
              </a:rPr>
              <a:t>Exploración y estimación de recursos y reservas materiales de </a:t>
            </a:r>
            <a:r>
              <a:rPr lang="es-CO" sz="1500" dirty="0" smtClean="0">
                <a:solidFill>
                  <a:srgbClr val="0070C0"/>
                </a:solidFill>
                <a:hlinkClick r:id="rId4">
                  <a:extLst>
                    <a:ext uri="{A12FA001-AC4F-418D-AE19-62706E023703}">
                      <ahyp:hlinkClr xmlns:ahyp="http://schemas.microsoft.com/office/drawing/2018/hyperlinkcolor" xmlns="" val="tx"/>
                    </a:ext>
                  </a:extLst>
                </a:hlinkClick>
              </a:rPr>
              <a:t>arrastre</a:t>
            </a:r>
            <a:r>
              <a:rPr lang="es-CO" sz="1500" dirty="0" smtClean="0">
                <a:solidFill>
                  <a:srgbClr val="00B050"/>
                </a:solidFill>
              </a:rPr>
              <a:t>.</a:t>
            </a:r>
            <a:endParaRPr lang="es-CO" sz="1500" dirty="0">
              <a:solidFill>
                <a:srgbClr val="00B050"/>
              </a:solidFill>
            </a:endParaRPr>
          </a:p>
          <a:p>
            <a:r>
              <a:rPr lang="es-CO" sz="1500" dirty="0">
                <a:solidFill>
                  <a:srgbClr val="0070C0"/>
                </a:solidFill>
                <a:hlinkClick r:id="rId5">
                  <a:extLst>
                    <a:ext uri="{A12FA001-AC4F-418D-AE19-62706E023703}">
                      <ahyp:hlinkClr xmlns:ahyp="http://schemas.microsoft.com/office/drawing/2018/hyperlinkcolor" xmlns="" val="tx"/>
                    </a:ext>
                  </a:extLst>
                </a:hlinkClick>
              </a:rPr>
              <a:t>Exploración y estimación de recursos y reservas de depósitos de </a:t>
            </a:r>
            <a:r>
              <a:rPr lang="es-CO" sz="1500" dirty="0" smtClean="0">
                <a:solidFill>
                  <a:srgbClr val="0070C0"/>
                </a:solidFill>
                <a:hlinkClick r:id="rId5">
                  <a:extLst>
                    <a:ext uri="{A12FA001-AC4F-418D-AE19-62706E023703}">
                      <ahyp:hlinkClr xmlns:ahyp="http://schemas.microsoft.com/office/drawing/2018/hyperlinkcolor" xmlns="" val="tx"/>
                    </a:ext>
                  </a:extLst>
                </a:hlinkClick>
              </a:rPr>
              <a:t>placer</a:t>
            </a:r>
            <a:r>
              <a:rPr lang="es-CO" sz="1500" dirty="0" smtClean="0">
                <a:solidFill>
                  <a:srgbClr val="00B050"/>
                </a:solidFill>
              </a:rPr>
              <a:t>.</a:t>
            </a:r>
            <a:endParaRPr lang="es-CO" sz="1500" dirty="0">
              <a:solidFill>
                <a:srgbClr val="00B050"/>
              </a:solidFill>
            </a:endParaRPr>
          </a:p>
          <a:p>
            <a:pPr marL="0" indent="0">
              <a:buNone/>
            </a:pPr>
            <a:r>
              <a:rPr lang="es-CO" sz="1500" dirty="0"/>
              <a:t>Adicionalmente, las diferentes Organizaciones Nacionales de Reportes (NRO’s) cuentan con guías de buenas prácticas.</a:t>
            </a:r>
          </a:p>
          <a:p>
            <a:pPr marL="0" indent="0">
              <a:buNone/>
            </a:pPr>
            <a:r>
              <a:rPr lang="es-CO" sz="1500" dirty="0"/>
              <a:t>De igual manera el Ministerio de Minas y Energía ha publicado documentos a considerar en proyectos mineros.</a:t>
            </a:r>
          </a:p>
          <a:p>
            <a:r>
              <a:rPr lang="es-ES" sz="1500" dirty="0">
                <a:solidFill>
                  <a:srgbClr val="0070C0"/>
                </a:solidFill>
                <a:hlinkClick r:id="rId6">
                  <a:extLst>
                    <a:ext uri="{A12FA001-AC4F-418D-AE19-62706E023703}">
                      <ahyp:hlinkClr xmlns:ahyp="http://schemas.microsoft.com/office/drawing/2018/hyperlinkcolor" xmlns="" val="tx"/>
                    </a:ext>
                  </a:extLst>
                </a:hlinkClick>
              </a:rPr>
              <a:t>Propuesta de Lineamientos Técnicos de Política de Buenas Prácticas para Estandarizar los procesos relacionados con DRENAJES ÁCIDOS MINEROS (DAM</a:t>
            </a:r>
            <a:r>
              <a:rPr lang="es-ES" sz="1500" dirty="0" smtClean="0">
                <a:solidFill>
                  <a:srgbClr val="0070C0"/>
                </a:solidFill>
                <a:hlinkClick r:id="rId6">
                  <a:extLst>
                    <a:ext uri="{A12FA001-AC4F-418D-AE19-62706E023703}">
                      <ahyp:hlinkClr xmlns:ahyp="http://schemas.microsoft.com/office/drawing/2018/hyperlinkcolor" xmlns="" val="tx"/>
                    </a:ext>
                  </a:extLst>
                </a:hlinkClick>
              </a:rPr>
              <a:t>)</a:t>
            </a:r>
            <a:r>
              <a:rPr lang="es-ES" sz="1500" dirty="0" smtClean="0">
                <a:solidFill>
                  <a:srgbClr val="00B050"/>
                </a:solidFill>
              </a:rPr>
              <a:t>.</a:t>
            </a:r>
            <a:endParaRPr lang="es-ES" sz="1500" dirty="0">
              <a:solidFill>
                <a:srgbClr val="00B050"/>
              </a:solidFill>
            </a:endParaRPr>
          </a:p>
          <a:p>
            <a:r>
              <a:rPr lang="es-ES" sz="1500" dirty="0">
                <a:solidFill>
                  <a:srgbClr val="0070C0"/>
                </a:solidFill>
                <a:hlinkClick r:id="rId7">
                  <a:extLst>
                    <a:ext uri="{A12FA001-AC4F-418D-AE19-62706E023703}">
                      <ahyp:hlinkClr xmlns:ahyp="http://schemas.microsoft.com/office/drawing/2018/hyperlinkcolor" xmlns="" val="tx"/>
                    </a:ext>
                  </a:extLst>
                </a:hlinkClick>
              </a:rPr>
              <a:t>Propuesta de Lineamientos Técnicos de Política de Buenas Prácticas para Estandarizar los procesos relacionados con PRESAS DE </a:t>
            </a:r>
            <a:r>
              <a:rPr lang="es-ES" sz="1500" dirty="0" smtClean="0">
                <a:solidFill>
                  <a:srgbClr val="0070C0"/>
                </a:solidFill>
                <a:hlinkClick r:id="rId7">
                  <a:extLst>
                    <a:ext uri="{A12FA001-AC4F-418D-AE19-62706E023703}">
                      <ahyp:hlinkClr xmlns:ahyp="http://schemas.microsoft.com/office/drawing/2018/hyperlinkcolor" xmlns="" val="tx"/>
                    </a:ext>
                  </a:extLst>
                </a:hlinkClick>
              </a:rPr>
              <a:t>RELAVES</a:t>
            </a:r>
            <a:r>
              <a:rPr lang="es-ES" sz="1500" dirty="0" smtClean="0">
                <a:solidFill>
                  <a:srgbClr val="00B050"/>
                </a:solidFill>
              </a:rPr>
              <a:t>.</a:t>
            </a:r>
            <a:endParaRPr lang="es-ES" sz="1500" dirty="0">
              <a:solidFill>
                <a:srgbClr val="00B050"/>
              </a:solidFill>
            </a:endParaRPr>
          </a:p>
          <a:p>
            <a:r>
              <a:rPr lang="es-ES" sz="1500" dirty="0">
                <a:solidFill>
                  <a:srgbClr val="0070C0"/>
                </a:solidFill>
                <a:hlinkClick r:id="rId8">
                  <a:extLst>
                    <a:ext uri="{A12FA001-AC4F-418D-AE19-62706E023703}">
                      <ahyp:hlinkClr xmlns:ahyp="http://schemas.microsoft.com/office/drawing/2018/hyperlinkcolor" xmlns="" val="tx"/>
                    </a:ext>
                  </a:extLst>
                </a:hlinkClick>
              </a:rPr>
              <a:t>Propuesta de Lineamientos Técnicos de Política de Buenas Prácticas para Estandarizar los procesos de ECONOMÍA CIRCULAR en la actividad </a:t>
            </a:r>
            <a:r>
              <a:rPr lang="es-ES" sz="1500" dirty="0" smtClean="0">
                <a:solidFill>
                  <a:srgbClr val="0070C0"/>
                </a:solidFill>
                <a:hlinkClick r:id="rId8">
                  <a:extLst>
                    <a:ext uri="{A12FA001-AC4F-418D-AE19-62706E023703}">
                      <ahyp:hlinkClr xmlns:ahyp="http://schemas.microsoft.com/office/drawing/2018/hyperlinkcolor" xmlns="" val="tx"/>
                    </a:ext>
                  </a:extLst>
                </a:hlinkClick>
              </a:rPr>
              <a:t>minera</a:t>
            </a:r>
            <a:r>
              <a:rPr lang="es-ES" sz="1500" dirty="0" smtClean="0">
                <a:solidFill>
                  <a:srgbClr val="00B050"/>
                </a:solidFill>
              </a:rPr>
              <a:t>.</a:t>
            </a:r>
            <a:endParaRPr lang="es-ES" sz="1500" dirty="0">
              <a:solidFill>
                <a:srgbClr val="00B050"/>
              </a:solidFill>
            </a:endParaRPr>
          </a:p>
          <a:p>
            <a:r>
              <a:rPr lang="es-ES" sz="1500" dirty="0">
                <a:solidFill>
                  <a:srgbClr val="0070C0"/>
                </a:solidFill>
                <a:hlinkClick r:id="rId9">
                  <a:extLst>
                    <a:ext uri="{A12FA001-AC4F-418D-AE19-62706E023703}">
                      <ahyp:hlinkClr xmlns:ahyp="http://schemas.microsoft.com/office/drawing/2018/hyperlinkcolor" xmlns="" val="tx"/>
                    </a:ext>
                  </a:extLst>
                </a:hlinkClick>
              </a:rPr>
              <a:t>Propuesta de Lineamientos Técnicos de Política de Buenas Prácticas para Estandarizar los procesos de GESTIÓN Y MANEJO DE ESTÉRILES en </a:t>
            </a:r>
            <a:r>
              <a:rPr lang="es-ES" sz="1500" dirty="0" smtClean="0">
                <a:solidFill>
                  <a:srgbClr val="0070C0"/>
                </a:solidFill>
                <a:hlinkClick r:id="rId9">
                  <a:extLst>
                    <a:ext uri="{A12FA001-AC4F-418D-AE19-62706E023703}">
                      <ahyp:hlinkClr xmlns:ahyp="http://schemas.microsoft.com/office/drawing/2018/hyperlinkcolor" xmlns="" val="tx"/>
                    </a:ext>
                  </a:extLst>
                </a:hlinkClick>
              </a:rPr>
              <a:t>minería</a:t>
            </a:r>
            <a:r>
              <a:rPr lang="es-ES" sz="1500" dirty="0" smtClean="0">
                <a:solidFill>
                  <a:srgbClr val="00B050"/>
                </a:solidFill>
              </a:rPr>
              <a:t>.</a:t>
            </a:r>
            <a:endParaRPr lang="es-CO" sz="1500" dirty="0">
              <a:solidFill>
                <a:srgbClr val="00B050"/>
              </a:solidFill>
            </a:endParaRPr>
          </a:p>
        </p:txBody>
      </p:sp>
      <p:pic>
        <p:nvPicPr>
          <p:cNvPr id="6" name="Marcador de contenido 5">
            <a:extLst>
              <a:ext uri="{FF2B5EF4-FFF2-40B4-BE49-F238E27FC236}">
                <a16:creationId xmlns:a16="http://schemas.microsoft.com/office/drawing/2014/main" id="{236CF4CD-BBB7-DA28-C61F-96FE5443EF7F}"/>
              </a:ext>
            </a:extLst>
          </p:cNvPr>
          <p:cNvPicPr>
            <a:picLocks noGrp="1" noChangeAspect="1"/>
          </p:cNvPicPr>
          <p:nvPr>
            <p:ph sz="quarter" idx="4"/>
          </p:nvPr>
        </p:nvPicPr>
        <p:blipFill>
          <a:blip r:embed="rId10"/>
          <a:stretch>
            <a:fillRect/>
          </a:stretch>
        </p:blipFill>
        <p:spPr>
          <a:xfrm>
            <a:off x="6729983" y="1702497"/>
            <a:ext cx="5218491" cy="4093719"/>
          </a:xfrm>
          <a:ln w="9525">
            <a:solidFill>
              <a:srgbClr val="FFC000"/>
            </a:solidFill>
          </a:ln>
        </p:spPr>
      </p:pic>
      <p:sp>
        <p:nvSpPr>
          <p:cNvPr id="2" name="Título 1">
            <a:extLst>
              <a:ext uri="{FF2B5EF4-FFF2-40B4-BE49-F238E27FC236}">
                <a16:creationId xmlns:a16="http://schemas.microsoft.com/office/drawing/2014/main" id="{424FB63C-0893-D44F-8811-6D09970A4F69}"/>
              </a:ext>
            </a:extLst>
          </p:cNvPr>
          <p:cNvSpPr>
            <a:spLocks noGrp="1"/>
          </p:cNvSpPr>
          <p:nvPr>
            <p:ph type="title"/>
          </p:nvPr>
        </p:nvSpPr>
        <p:spPr>
          <a:xfrm>
            <a:off x="1956786" y="81205"/>
            <a:ext cx="8758562" cy="882970"/>
          </a:xfrm>
        </p:spPr>
        <p:txBody>
          <a:bodyPr>
            <a:normAutofit/>
          </a:bodyPr>
          <a:lstStyle/>
          <a:p>
            <a:r>
              <a:rPr lang="es-CO" sz="3000" dirty="0"/>
              <a:t>INFORMACIÓN ADICIONAL</a:t>
            </a:r>
          </a:p>
        </p:txBody>
      </p:sp>
      <p:sp>
        <p:nvSpPr>
          <p:cNvPr id="8" name="CuadroTexto 7">
            <a:extLst>
              <a:ext uri="{FF2B5EF4-FFF2-40B4-BE49-F238E27FC236}">
                <a16:creationId xmlns:a16="http://schemas.microsoft.com/office/drawing/2014/main" id="{2A00B6D1-40F5-ADCE-3929-5C3C01ACD151}"/>
              </a:ext>
            </a:extLst>
          </p:cNvPr>
          <p:cNvSpPr txBox="1"/>
          <p:nvPr/>
        </p:nvSpPr>
        <p:spPr>
          <a:xfrm>
            <a:off x="7008812" y="5796216"/>
            <a:ext cx="5183188" cy="369332"/>
          </a:xfrm>
          <a:prstGeom prst="rect">
            <a:avLst/>
          </a:prstGeom>
          <a:noFill/>
        </p:spPr>
        <p:txBody>
          <a:bodyPr wrap="square">
            <a:spAutoFit/>
          </a:bodyPr>
          <a:lstStyle/>
          <a:p>
            <a:pPr algn="ctr"/>
            <a:r>
              <a:rPr lang="es-CO" dirty="0">
                <a:solidFill>
                  <a:srgbClr val="51AE52"/>
                </a:solidFill>
              </a:rPr>
              <a:t>https://www.anm.gov.co/?q=</a:t>
            </a:r>
            <a:r>
              <a:rPr lang="es-CO" dirty="0"/>
              <a:t> </a:t>
            </a:r>
          </a:p>
        </p:txBody>
      </p:sp>
    </p:spTree>
    <p:extLst>
      <p:ext uri="{BB962C8B-B14F-4D97-AF65-F5344CB8AC3E}">
        <p14:creationId xmlns:p14="http://schemas.microsoft.com/office/powerpoint/2010/main" val="362409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42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905E57-DD3E-526F-B57D-EB46235D1E88}"/>
              </a:ext>
            </a:extLst>
          </p:cNvPr>
          <p:cNvSpPr>
            <a:spLocks noGrp="1"/>
          </p:cNvSpPr>
          <p:nvPr>
            <p:ph sz="half" idx="2"/>
          </p:nvPr>
        </p:nvSpPr>
        <p:spPr>
          <a:xfrm>
            <a:off x="0" y="987552"/>
            <a:ext cx="12192000" cy="5589931"/>
          </a:xfrm>
        </p:spPr>
        <p:txBody>
          <a:bodyPr numCol="2">
            <a:noAutofit/>
          </a:bodyPr>
          <a:lstStyle/>
          <a:p>
            <a:pPr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Artículo 328 de la Ley 1955 de 2019 Plan Nacional de Desarrollo – </a:t>
            </a:r>
            <a:r>
              <a:rPr lang="es-CO" sz="1400" kern="100" dirty="0" smtClean="0">
                <a:latin typeface="Calibri" panose="020F0502020204030204" pitchFamily="34" charset="0"/>
                <a:ea typeface="Calibri" panose="020F0502020204030204" pitchFamily="34" charset="0"/>
                <a:cs typeface="Times New Roman" panose="02020603050405020304" pitchFamily="18" charset="0"/>
              </a:rPr>
              <a:t>PND.</a:t>
            </a:r>
            <a:endParaRPr lang="es-CO" sz="1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Decreto 035 de 1994 de la Presidencia de la República de Colombia, por el cual se dictan disposiciones en materia de seguridad minera.</a:t>
            </a:r>
          </a:p>
          <a:p>
            <a:pPr algn="just">
              <a:lnSpc>
                <a:spcPct val="100000"/>
              </a:lnSpc>
              <a:buFont typeface="Courier New" panose="02070309020205020404" pitchFamily="49" charset="0"/>
              <a:buChar char="o"/>
              <a:tabLst>
                <a:tab pos="5386388" algn="l"/>
                <a:tab pos="5475288" algn="l"/>
              </a:tabLst>
            </a:pPr>
            <a:r>
              <a:rPr lang="es-CO" sz="1400" kern="100" dirty="0" smtClean="0">
                <a:latin typeface="Calibri" panose="020F0502020204030204" pitchFamily="34" charset="0"/>
                <a:ea typeface="Calibri" panose="020F0502020204030204" pitchFamily="34" charset="0"/>
                <a:cs typeface="Times New Roman" panose="02020603050405020304" pitchFamily="18" charset="0"/>
              </a:rPr>
              <a:t>Decreto </a:t>
            </a:r>
            <a:r>
              <a:rPr lang="es-CO" sz="1400" kern="100" dirty="0">
                <a:latin typeface="Calibri" panose="020F0502020204030204" pitchFamily="34" charset="0"/>
                <a:ea typeface="Calibri" panose="020F0502020204030204" pitchFamily="34" charset="0"/>
                <a:cs typeface="Times New Roman" panose="02020603050405020304" pitchFamily="18" charset="0"/>
              </a:rPr>
              <a:t>1073 de 2015, del Ministerio de Minas y Energía, por medio del cual se expide el Decreto Único Reglamentario del Sector Administrativo de Minas y Energía.</a:t>
            </a:r>
          </a:p>
          <a:p>
            <a:pPr algn="just">
              <a:lnSpc>
                <a:spcPct val="100000"/>
              </a:lnSpc>
              <a:buFont typeface="Courier New" panose="02070309020205020404" pitchFamily="49" charset="0"/>
              <a:buChar char="o"/>
              <a:tabLst>
                <a:tab pos="5386388" algn="l"/>
                <a:tab pos="5475288" algn="l"/>
              </a:tabLst>
            </a:pPr>
            <a:r>
              <a:rPr lang="es-CO" sz="1400" kern="100" dirty="0" smtClean="0">
                <a:latin typeface="Calibri" panose="020F0502020204030204" pitchFamily="34" charset="0"/>
                <a:ea typeface="Calibri" panose="020F0502020204030204" pitchFamily="34" charset="0"/>
                <a:cs typeface="Times New Roman" panose="02020603050405020304" pitchFamily="18" charset="0"/>
              </a:rPr>
              <a:t>Decreto </a:t>
            </a:r>
            <a:r>
              <a:rPr lang="es-CO" sz="1400" kern="100" dirty="0">
                <a:latin typeface="Calibri" panose="020F0502020204030204" pitchFamily="34" charset="0"/>
                <a:ea typeface="Calibri" panose="020F0502020204030204" pitchFamily="34" charset="0"/>
                <a:cs typeface="Times New Roman" panose="02020603050405020304" pitchFamily="18" charset="0"/>
              </a:rPr>
              <a:t>1886 de 2015 del Ministerio de Minas y Energía, por el cual se establece el Reglamento Seguridad en las Labores Mineras Subterráneas.</a:t>
            </a:r>
          </a:p>
          <a:p>
            <a:pPr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Decreto 179 de febrero de 2022, del Ministerio de Minas y Energía, </a:t>
            </a:r>
            <a:r>
              <a:rPr lang="es-ES" sz="1400" kern="100" dirty="0">
                <a:latin typeface="Calibri" panose="020F0502020204030204" pitchFamily="34" charset="0"/>
                <a:ea typeface="Calibri" panose="020F0502020204030204" pitchFamily="34" charset="0"/>
                <a:cs typeface="Times New Roman" panose="02020603050405020304" pitchFamily="18" charset="0"/>
              </a:rPr>
              <a:t>por el cual se modifica el Decreto 1073 de </a:t>
            </a:r>
            <a:r>
              <a:rPr lang="es-ES" sz="1400" kern="100" dirty="0" smtClean="0">
                <a:latin typeface="Calibri" panose="020F0502020204030204" pitchFamily="34" charset="0"/>
                <a:ea typeface="Calibri" panose="020F0502020204030204" pitchFamily="34" charset="0"/>
                <a:cs typeface="Times New Roman" panose="02020603050405020304" pitchFamily="18" charset="0"/>
              </a:rPr>
              <a:t>2015.</a:t>
            </a:r>
            <a:endParaRPr lang="es-ES" sz="1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Decreto 539 del 08 de abril de 2022 del Ministerio de Minas y Energía, por el cual se expide el Reglamento de Higiene y Seguridad en las Labores Mineras a Cielo Abierto.</a:t>
            </a:r>
          </a:p>
          <a:p>
            <a:pPr lvl="0" algn="just">
              <a:lnSpc>
                <a:spcPct val="100000"/>
              </a:lnSpc>
              <a:spcAft>
                <a:spcPts val="800"/>
              </a:spcAft>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Decreto 944 de 1 de junio de 2022, por el cual se modifica el Decreto 1886 de 2015.</a:t>
            </a:r>
          </a:p>
          <a:p>
            <a:pPr lvl="0"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Resolución 180861 de 2002 de los Ministerios de Minas y Energía y del Medio Ambiente, por medio del cual se adoptan las Guías Minero-Ambientales.</a:t>
            </a:r>
          </a:p>
          <a:p>
            <a:pPr lvl="0"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Resolución 40600 de 2015 del Ministerio de Minas y Energía, por la cual se establecen requisitos y especificaciones de orden técnico-minero para la presentación de planos y mapas aplicados a la minería.</a:t>
            </a:r>
          </a:p>
          <a:p>
            <a:pPr marL="449263" lvl="0"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Resolución 504 de 2018 de la Agencia Nacional de Minería, por la cual se adopta el sistema de cuadricula y se dictan otras disposiciones en materia de información </a:t>
            </a:r>
            <a:r>
              <a:rPr lang="es-CO" sz="1400" kern="100" dirty="0" smtClean="0">
                <a:latin typeface="Calibri" panose="020F0502020204030204" pitchFamily="34" charset="0"/>
                <a:ea typeface="Calibri" panose="020F0502020204030204" pitchFamily="34" charset="0"/>
                <a:cs typeface="Times New Roman" panose="02020603050405020304" pitchFamily="18" charset="0"/>
              </a:rPr>
              <a:t>geográfica.</a:t>
            </a:r>
            <a:endParaRPr lang="es-CO" sz="1400" kern="100" dirty="0">
              <a:latin typeface="Calibri" panose="020F0502020204030204" pitchFamily="34" charset="0"/>
              <a:ea typeface="Calibri" panose="020F0502020204030204" pitchFamily="34" charset="0"/>
              <a:cs typeface="Times New Roman" panose="02020603050405020304" pitchFamily="18" charset="0"/>
            </a:endParaRPr>
          </a:p>
          <a:p>
            <a:pPr marL="446088" lvl="0"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Resolución conjunta 564 de 2019 de la Agencia Nacional de Minería y 374 de 2019 del Servicio Geológico Colombiano, por la cual se adopta el manual de suministros y entrega de la información  </a:t>
            </a:r>
            <a:r>
              <a:rPr lang="es-CO" sz="1400" kern="100" dirty="0" smtClean="0">
                <a:latin typeface="Calibri" panose="020F0502020204030204" pitchFamily="34" charset="0"/>
                <a:ea typeface="Calibri" panose="020F0502020204030204" pitchFamily="34" charset="0"/>
                <a:cs typeface="Times New Roman" panose="02020603050405020304" pitchFamily="18" charset="0"/>
              </a:rPr>
              <a:t>geológica.</a:t>
            </a:r>
            <a:endParaRPr lang="es-CO" sz="1400" kern="100" dirty="0">
              <a:latin typeface="Calibri" panose="020F0502020204030204" pitchFamily="34" charset="0"/>
              <a:ea typeface="Calibri" panose="020F0502020204030204" pitchFamily="34" charset="0"/>
              <a:cs typeface="Times New Roman" panose="02020603050405020304" pitchFamily="18" charset="0"/>
            </a:endParaRPr>
          </a:p>
          <a:p>
            <a:pPr marL="446088" lvl="0"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Resolución 505 de 2019 de la Agencia Nacional de Minería, por la cual se fijan los lineamientos para la migración de los títulos mineros y demás capas cartográficas al sistema de </a:t>
            </a:r>
            <a:r>
              <a:rPr lang="es-CO" sz="1400" kern="100" dirty="0" smtClean="0">
                <a:latin typeface="Calibri" panose="020F0502020204030204" pitchFamily="34" charset="0"/>
                <a:ea typeface="Calibri" panose="020F0502020204030204" pitchFamily="34" charset="0"/>
                <a:cs typeface="Times New Roman" panose="02020603050405020304" pitchFamily="18" charset="0"/>
              </a:rPr>
              <a:t>cuadrícula.</a:t>
            </a:r>
            <a:endParaRPr lang="es-CO" sz="1400" kern="100" dirty="0">
              <a:latin typeface="Calibri" panose="020F0502020204030204" pitchFamily="34" charset="0"/>
              <a:ea typeface="Calibri" panose="020F0502020204030204" pitchFamily="34" charset="0"/>
              <a:cs typeface="Times New Roman" panose="02020603050405020304" pitchFamily="18" charset="0"/>
            </a:endParaRPr>
          </a:p>
          <a:p>
            <a:pPr marL="446088"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Resolución 100 del 17 de marzo de 2020 de la Agencia Nacional de Minería, por la cual se establecen las condiciones y periodicidad para la presentación de la información sobre los recursos y reservas minerales existentes en el área concesionada dando </a:t>
            </a:r>
            <a:r>
              <a:rPr lang="es-CO" sz="1400" kern="100" dirty="0" smtClean="0">
                <a:latin typeface="Calibri" panose="020F0502020204030204" pitchFamily="34" charset="0"/>
                <a:ea typeface="Calibri" panose="020F0502020204030204" pitchFamily="34" charset="0"/>
                <a:cs typeface="Times New Roman" panose="02020603050405020304" pitchFamily="18" charset="0"/>
              </a:rPr>
              <a:t>cumplimiento.</a:t>
            </a:r>
            <a:endParaRPr lang="es-CO" sz="1400" kern="100" dirty="0">
              <a:latin typeface="Calibri" panose="020F0502020204030204" pitchFamily="34" charset="0"/>
              <a:ea typeface="Calibri" panose="020F0502020204030204" pitchFamily="34" charset="0"/>
              <a:cs typeface="Times New Roman" panose="02020603050405020304" pitchFamily="18" charset="0"/>
            </a:endParaRPr>
          </a:p>
          <a:p>
            <a:pPr marL="446088" algn="just">
              <a:lnSpc>
                <a:spcPct val="100000"/>
              </a:lnSpc>
              <a:buFont typeface="Courier New" panose="02070309020205020404" pitchFamily="49" charset="0"/>
              <a:buChar char="o"/>
            </a:pPr>
            <a:r>
              <a:rPr lang="es-ES" sz="1400" kern="1200" dirty="0">
                <a:latin typeface="Calibri" panose="020F0502020204030204" pitchFamily="34" charset="0"/>
                <a:ea typeface="+mn-ea"/>
                <a:cs typeface="Calibri" panose="020F0502020204030204" pitchFamily="34" charset="0"/>
              </a:rPr>
              <a:t>Resolución VSC No. 000002 de 2023 de la </a:t>
            </a:r>
            <a:r>
              <a:rPr lang="es-CO" sz="1400" kern="100" dirty="0">
                <a:latin typeface="Calibri" panose="020F0502020204030204" pitchFamily="34" charset="0"/>
                <a:ea typeface="Calibri" panose="020F0502020204030204" pitchFamily="34" charset="0"/>
                <a:cs typeface="Times New Roman" panose="02020603050405020304" pitchFamily="18" charset="0"/>
              </a:rPr>
              <a:t>Agencia Nacional de Minería</a:t>
            </a:r>
            <a:r>
              <a:rPr lang="es-ES" sz="1400" kern="1200" dirty="0">
                <a:latin typeface="Calibri" panose="020F0502020204030204" pitchFamily="34" charset="0"/>
                <a:ea typeface="+mn-ea"/>
                <a:cs typeface="Calibri" panose="020F0502020204030204" pitchFamily="34" charset="0"/>
              </a:rPr>
              <a:t>, p</a:t>
            </a:r>
            <a:r>
              <a:rPr lang="es-ES" sz="1400" kern="100" dirty="0">
                <a:latin typeface="Calibri" panose="020F0502020204030204" pitchFamily="34" charset="0"/>
                <a:ea typeface="Calibri" panose="020F0502020204030204" pitchFamily="34" charset="0"/>
                <a:cs typeface="Times New Roman" panose="02020603050405020304" pitchFamily="18" charset="0"/>
              </a:rPr>
              <a:t>or la cual se adopta el protocolo de entrega de información geológica por parte de los titulares mineros y propietarios de minas al Banco de Información Minera – </a:t>
            </a:r>
            <a:r>
              <a:rPr lang="es-ES" sz="1400" kern="100" dirty="0" smtClean="0">
                <a:latin typeface="Calibri" panose="020F0502020204030204" pitchFamily="34" charset="0"/>
                <a:ea typeface="Calibri" panose="020F0502020204030204" pitchFamily="34" charset="0"/>
                <a:cs typeface="Times New Roman" panose="02020603050405020304" pitchFamily="18" charset="0"/>
              </a:rPr>
              <a:t>BIM. </a:t>
            </a:r>
            <a:endParaRPr lang="es-ES" sz="1400" kern="100" dirty="0">
              <a:latin typeface="Calibri" panose="020F0502020204030204" pitchFamily="34" charset="0"/>
              <a:ea typeface="Calibri" panose="020F0502020204030204" pitchFamily="34" charset="0"/>
              <a:cs typeface="Times New Roman" panose="02020603050405020304" pitchFamily="18" charset="0"/>
            </a:endParaRPr>
          </a:p>
          <a:p>
            <a:pPr marL="446088"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Resolución 514 de 2023, de la Agencia Nacional de Minería, </a:t>
            </a:r>
            <a:r>
              <a:rPr lang="es-ES" sz="1400" kern="100" dirty="0">
                <a:latin typeface="Calibri" panose="020F0502020204030204" pitchFamily="34" charset="0"/>
                <a:ea typeface="Calibri" panose="020F0502020204030204" pitchFamily="34" charset="0"/>
                <a:cs typeface="Times New Roman" panose="02020603050405020304" pitchFamily="18" charset="0"/>
              </a:rPr>
              <a:t>por medio de la cual se modifica la Resolución 100 de 2020.</a:t>
            </a:r>
            <a:endParaRPr lang="es-CO" sz="1400" kern="100" dirty="0">
              <a:latin typeface="Calibri" panose="020F0502020204030204" pitchFamily="34" charset="0"/>
              <a:ea typeface="Calibri" panose="020F0502020204030204" pitchFamily="34" charset="0"/>
              <a:cs typeface="Times New Roman" panose="02020603050405020304" pitchFamily="18" charset="0"/>
            </a:endParaRPr>
          </a:p>
          <a:p>
            <a:pPr marL="446088" algn="just">
              <a:lnSpc>
                <a:spcPct val="100000"/>
              </a:lnSpc>
              <a:buFont typeface="Courier New" panose="02070309020205020404" pitchFamily="49" charset="0"/>
              <a:buChar char="o"/>
            </a:pPr>
            <a:r>
              <a:rPr lang="es-CO" sz="1400" kern="100" dirty="0">
                <a:latin typeface="Calibri" panose="020F0502020204030204" pitchFamily="34" charset="0"/>
                <a:ea typeface="Calibri" panose="020F0502020204030204" pitchFamily="34" charset="0"/>
                <a:cs typeface="Times New Roman" panose="02020603050405020304" pitchFamily="18" charset="0"/>
              </a:rPr>
              <a:t>Circula</a:t>
            </a:r>
            <a:r>
              <a:rPr lang="es-MX" sz="1400" kern="100" dirty="0">
                <a:latin typeface="Calibri" panose="020F0502020204030204" pitchFamily="34" charset="0"/>
                <a:ea typeface="Calibri" panose="020F0502020204030204" pitchFamily="34" charset="0"/>
                <a:cs typeface="Times New Roman" panose="02020603050405020304" pitchFamily="18" charset="0"/>
              </a:rPr>
              <a:t>r</a:t>
            </a:r>
            <a:r>
              <a:rPr lang="es-CO" sz="1400" kern="100" dirty="0">
                <a:latin typeface="Calibri" panose="020F0502020204030204" pitchFamily="34" charset="0"/>
                <a:ea typeface="Calibri" panose="020F0502020204030204" pitchFamily="34" charset="0"/>
                <a:cs typeface="Times New Roman" panose="02020603050405020304" pitchFamily="18" charset="0"/>
              </a:rPr>
              <a:t> Externa No</a:t>
            </a:r>
            <a:r>
              <a:rPr lang="es-MX" sz="1400" kern="100" dirty="0">
                <a:latin typeface="Calibri" panose="020F0502020204030204" pitchFamily="34" charset="0"/>
                <a:ea typeface="Calibri" panose="020F0502020204030204" pitchFamily="34" charset="0"/>
                <a:cs typeface="Times New Roman" panose="02020603050405020304" pitchFamily="18" charset="0"/>
              </a:rPr>
              <a:t>.</a:t>
            </a:r>
            <a:r>
              <a:rPr lang="es-CO" sz="1400" kern="100" dirty="0">
                <a:latin typeface="Calibri" panose="020F0502020204030204" pitchFamily="34" charset="0"/>
                <a:ea typeface="Calibri" panose="020F0502020204030204" pitchFamily="34" charset="0"/>
                <a:cs typeface="Times New Roman" panose="02020603050405020304" pitchFamily="18" charset="0"/>
              </a:rPr>
              <a:t> 001 del 19 de enero 2023</a:t>
            </a:r>
            <a:r>
              <a:rPr lang="es-MX" sz="1400" kern="100" dirty="0">
                <a:latin typeface="Calibri" panose="020F0502020204030204" pitchFamily="34" charset="0"/>
                <a:ea typeface="Calibri" panose="020F0502020204030204" pitchFamily="34" charset="0"/>
                <a:cs typeface="Times New Roman" panose="02020603050405020304" pitchFamily="18" charset="0"/>
              </a:rPr>
              <a:t> de la Agencia Nacional de Minería.</a:t>
            </a:r>
            <a:endParaRPr lang="es-CO" sz="1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ítulo 1">
            <a:extLst>
              <a:ext uri="{FF2B5EF4-FFF2-40B4-BE49-F238E27FC236}">
                <a16:creationId xmlns:a16="http://schemas.microsoft.com/office/drawing/2014/main" id="{56342B05-FB7C-4206-5C63-F02ED715EADD}"/>
              </a:ext>
            </a:extLst>
          </p:cNvPr>
          <p:cNvSpPr>
            <a:spLocks noGrp="1"/>
          </p:cNvSpPr>
          <p:nvPr>
            <p:ph type="title"/>
          </p:nvPr>
        </p:nvSpPr>
        <p:spPr>
          <a:xfrm>
            <a:off x="1956786" y="81205"/>
            <a:ext cx="8758562" cy="845388"/>
          </a:xfrm>
        </p:spPr>
        <p:txBody>
          <a:bodyPr>
            <a:noAutofit/>
          </a:bodyPr>
          <a:lstStyle/>
          <a:p>
            <a:r>
              <a:rPr lang="es-ES" sz="3000" dirty="0"/>
              <a:t>NORMATIVA APLICABLE A LA ELABORACIÓN DE UN DOCUMENTO TÉCNICO BAJO ESTÁNDAR CRIRSCO</a:t>
            </a:r>
            <a:endParaRPr lang="es-CO" sz="3000" dirty="0"/>
          </a:p>
        </p:txBody>
      </p:sp>
    </p:spTree>
    <p:extLst>
      <p:ext uri="{BB962C8B-B14F-4D97-AF65-F5344CB8AC3E}">
        <p14:creationId xmlns:p14="http://schemas.microsoft.com/office/powerpoint/2010/main" val="379323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912AF545-1163-1ACE-EE87-B1A71E7236F1}"/>
              </a:ext>
            </a:extLst>
          </p:cNvPr>
          <p:cNvSpPr>
            <a:spLocks noGrp="1"/>
          </p:cNvSpPr>
          <p:nvPr>
            <p:ph idx="1"/>
          </p:nvPr>
        </p:nvSpPr>
        <p:spPr>
          <a:xfrm>
            <a:off x="0" y="1139508"/>
            <a:ext cx="12191999" cy="5273484"/>
          </a:xfrm>
        </p:spPr>
        <p:txBody>
          <a:bodyPr>
            <a:noAutofit/>
          </a:bodyPr>
          <a:lstStyle/>
          <a:p>
            <a:pPr marL="0" indent="0">
              <a:buNone/>
            </a:pPr>
            <a:r>
              <a:rPr lang="es-CO" sz="1500" b="1" kern="100" dirty="0">
                <a:effectLst/>
                <a:latin typeface="Calibri" panose="020F0502020204030204" pitchFamily="34" charset="0"/>
                <a:ea typeface="Calibri" panose="020F0502020204030204" pitchFamily="34" charset="0"/>
                <a:cs typeface="Times New Roman" panose="02020603050405020304" pitchFamily="18" charset="0"/>
              </a:rPr>
              <a:t>Programa de Trabajos y Obras (PTO</a:t>
            </a:r>
            <a:r>
              <a:rPr lang="es-CO" sz="1500" b="1" kern="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CO" sz="15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CO" sz="1500" kern="100" dirty="0">
                <a:effectLst/>
                <a:latin typeface="Calibri" panose="020F0502020204030204" pitchFamily="34" charset="0"/>
                <a:ea typeface="Calibri" panose="020F0502020204030204" pitchFamily="34" charset="0"/>
                <a:cs typeface="Times New Roman" panose="02020603050405020304" pitchFamily="18" charset="0"/>
              </a:rPr>
              <a:t>Parámetros contenidos en el artículo 84 de la Ley 685 de </a:t>
            </a:r>
            <a:r>
              <a:rPr lang="es-CO" sz="1500" kern="100" dirty="0" smtClean="0">
                <a:effectLst/>
                <a:latin typeface="Calibri" panose="020F0502020204030204" pitchFamily="34" charset="0"/>
                <a:ea typeface="Calibri" panose="020F0502020204030204" pitchFamily="34" charset="0"/>
                <a:cs typeface="Times New Roman" panose="02020603050405020304" pitchFamily="18" charset="0"/>
              </a:rPr>
              <a:t>2001.</a:t>
            </a:r>
            <a:endParaRPr lang="es-CO"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CO" sz="1500" kern="100" dirty="0">
                <a:effectLst/>
                <a:latin typeface="Calibri" panose="020F0502020204030204" pitchFamily="34" charset="0"/>
                <a:ea typeface="Calibri" panose="020F0502020204030204" pitchFamily="34" charset="0"/>
                <a:cs typeface="Times New Roman" panose="02020603050405020304" pitchFamily="18" charset="0"/>
              </a:rPr>
              <a:t>Resolución 299 de 2018 de la Agencia Nacional de Minería, que modifica la Resolución 143 de 2017 en el sentido de incluir en los anexos los estándares internacionales acogidos por </a:t>
            </a:r>
            <a:r>
              <a:rPr lang="es-CO" sz="1500" kern="100" dirty="0" smtClean="0">
                <a:effectLst/>
                <a:latin typeface="Calibri" panose="020F0502020204030204" pitchFamily="34" charset="0"/>
                <a:ea typeface="Calibri" panose="020F0502020204030204" pitchFamily="34" charset="0"/>
                <a:cs typeface="Times New Roman" panose="02020603050405020304" pitchFamily="18" charset="0"/>
              </a:rPr>
              <a:t>CRIRSCO.</a:t>
            </a:r>
            <a:endParaRPr lang="es-CO"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s-CO" sz="1500" kern="100" dirty="0">
                <a:effectLst/>
                <a:latin typeface="Calibri" panose="020F0502020204030204" pitchFamily="34" charset="0"/>
                <a:ea typeface="Calibri" panose="020F0502020204030204" pitchFamily="34" charset="0"/>
                <a:cs typeface="Times New Roman" panose="02020603050405020304" pitchFamily="18" charset="0"/>
              </a:rPr>
              <a:t>Términos de Referencia adoptados mediante Resolución 143 de 2017 de la Agencia Nacional de </a:t>
            </a:r>
            <a:r>
              <a:rPr lang="es-CO" sz="1500" kern="100" dirty="0" smtClean="0">
                <a:effectLst/>
                <a:latin typeface="Calibri" panose="020F0502020204030204" pitchFamily="34" charset="0"/>
                <a:ea typeface="Calibri" panose="020F0502020204030204" pitchFamily="34" charset="0"/>
                <a:cs typeface="Times New Roman" panose="02020603050405020304" pitchFamily="18" charset="0"/>
              </a:rPr>
              <a:t>Minería. </a:t>
            </a:r>
            <a:endParaRPr lang="es-CO"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sz="1500" b="1" kern="100" dirty="0">
                <a:highlight>
                  <a:srgbClr val="FFFFFF"/>
                </a:highlight>
                <a:latin typeface="Calibri" panose="020F0502020204030204" pitchFamily="34" charset="0"/>
                <a:ea typeface="Calibri" panose="020F0502020204030204" pitchFamily="34" charset="0"/>
                <a:cs typeface="Times New Roman" panose="02020603050405020304" pitchFamily="18" charset="0"/>
              </a:rPr>
              <a:t>Programa de Trabajos e Inversiones </a:t>
            </a:r>
            <a:r>
              <a:rPr lang="es-CO" sz="1500" b="1" kern="100" dirty="0" smtClean="0">
                <a:highlight>
                  <a:srgbClr val="FFFFFF"/>
                </a:highlight>
                <a:latin typeface="Calibri" panose="020F0502020204030204" pitchFamily="34" charset="0"/>
                <a:ea typeface="Calibri" panose="020F0502020204030204" pitchFamily="34" charset="0"/>
                <a:cs typeface="Times New Roman" panose="02020603050405020304" pitchFamily="18" charset="0"/>
              </a:rPr>
              <a:t>–PTI.</a:t>
            </a:r>
            <a:endParaRPr lang="es-CO" sz="1500" b="1"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rtl="0">
              <a:buFont typeface="Courier New" panose="02070309020205020404" pitchFamily="49" charset="0"/>
              <a:buChar char="o"/>
            </a:pPr>
            <a:r>
              <a:rPr lang="es-CO" sz="1500" kern="100" dirty="0">
                <a:latin typeface="Calibri" panose="020F0502020204030204" pitchFamily="34" charset="0"/>
                <a:ea typeface="Calibri" panose="020F0502020204030204" pitchFamily="34" charset="0"/>
                <a:cs typeface="Times New Roman" panose="02020603050405020304" pitchFamily="18" charset="0"/>
              </a:rPr>
              <a:t>Art. 39 del decreto 2655 de 23 de diciembre de 1993. Contenido del </a:t>
            </a:r>
            <a:r>
              <a:rPr lang="es-CO" sz="1500" kern="100" dirty="0" smtClean="0">
                <a:latin typeface="Calibri" panose="020F0502020204030204" pitchFamily="34" charset="0"/>
                <a:ea typeface="Calibri" panose="020F0502020204030204" pitchFamily="34" charset="0"/>
                <a:cs typeface="Times New Roman" panose="02020603050405020304" pitchFamily="18" charset="0"/>
              </a:rPr>
              <a:t>PTI.</a:t>
            </a:r>
            <a:endParaRPr lang="es-ES" sz="1500" kern="100" dirty="0">
              <a:latin typeface="Calibri" panose="020F0502020204030204" pitchFamily="34" charset="0"/>
              <a:ea typeface="Calibri" panose="020F0502020204030204" pitchFamily="34" charset="0"/>
              <a:cs typeface="Times New Roman" panose="02020603050405020304" pitchFamily="18" charset="0"/>
              <a:hlinkClick r:id="rId3" tooltip="https://www.anm.gov.co/sites/default/files/documentos/formulario_f3_anm_20140217.pdf">
                <a:extLst>
                  <a:ext uri="{A12FA001-AC4F-418D-AE19-62706E023703}">
                    <ahyp:hlinkClr xmlns:ahyp="http://schemas.microsoft.com/office/drawing/2018/hyperlinkcolor" xmlns="" val="tx"/>
                  </a:ext>
                </a:extLst>
              </a:hlinkClick>
            </a:endParaRPr>
          </a:p>
          <a:p>
            <a:pPr marL="342900" indent="-342900" algn="just">
              <a:lnSpc>
                <a:spcPct val="107000"/>
              </a:lnSpc>
              <a:buFont typeface="Courier New" panose="02070309020205020404" pitchFamily="49" charset="0"/>
              <a:buChar char="o"/>
            </a:pPr>
            <a:r>
              <a:rPr lang="es-ES" sz="1500" kern="100" dirty="0">
                <a:latin typeface="Calibri" panose="020F0502020204030204" pitchFamily="34" charset="0"/>
                <a:ea typeface="Calibri" panose="020F0502020204030204" pitchFamily="34" charset="0"/>
                <a:cs typeface="Times New Roman" panose="02020603050405020304" pitchFamily="18" charset="0"/>
                <a:hlinkClick r:id="rId3" tooltip="https://www.anm.gov.co/sites/default/files/documentos/formulario_f3_anm_20140217.pdf">
                  <a:extLst>
                    <a:ext uri="{A12FA001-AC4F-418D-AE19-62706E023703}">
                      <ahyp:hlinkClr xmlns:ahyp="http://schemas.microsoft.com/office/drawing/2018/hyperlinkcolor" xmlns="" val="tx"/>
                    </a:ext>
                  </a:extLst>
                </a:hlinkClick>
              </a:rPr>
              <a:t>F3 - Formulario para la Presentación de Informe Final de Exploración y Programa de Trabajos e Inversiones (PTI) Pequeña </a:t>
            </a:r>
            <a:r>
              <a:rPr lang="es-ES" sz="1500" kern="100" dirty="0" smtClean="0">
                <a:latin typeface="Calibri" panose="020F0502020204030204" pitchFamily="34" charset="0"/>
                <a:ea typeface="Calibri" panose="020F0502020204030204" pitchFamily="34" charset="0"/>
                <a:cs typeface="Times New Roman" panose="02020603050405020304" pitchFamily="18" charset="0"/>
                <a:hlinkClick r:id="rId3" tooltip="https://www.anm.gov.co/sites/default/files/documentos/formulario_f3_anm_20140217.pdf">
                  <a:extLst>
                    <a:ext uri="{A12FA001-AC4F-418D-AE19-62706E023703}">
                      <ahyp:hlinkClr xmlns:ahyp="http://schemas.microsoft.com/office/drawing/2018/hyperlinkcolor" xmlns="" val="tx"/>
                    </a:ext>
                  </a:extLst>
                </a:hlinkClick>
              </a:rPr>
              <a:t>Minería</a:t>
            </a:r>
            <a:endParaRPr lang="es-ES" sz="15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Courier New" panose="02070309020205020404" pitchFamily="49" charset="0"/>
              <a:buChar char="o"/>
            </a:pPr>
            <a:r>
              <a:rPr lang="es-ES" sz="1500" kern="100" dirty="0">
                <a:highlight>
                  <a:srgbClr val="FFFFFF"/>
                </a:highlight>
                <a:latin typeface="Calibri" panose="020F0502020204030204" pitchFamily="34" charset="0"/>
                <a:ea typeface="Calibri" panose="020F0502020204030204" pitchFamily="34" charset="0"/>
                <a:cs typeface="Times New Roman" panose="02020603050405020304" pitchFamily="18" charset="0"/>
                <a:hlinkClick r:id="rId4" tooltip="https://www.anm.gov.co/sites/default/files/documentos/formulario_f4_anm_20140217.pdf">
                  <a:extLst>
                    <a:ext uri="{A12FA001-AC4F-418D-AE19-62706E023703}">
                      <ahyp:hlinkClr xmlns:ahyp="http://schemas.microsoft.com/office/drawing/2018/hyperlinkcolor" xmlns="" val="tx"/>
                    </a:ext>
                  </a:extLst>
                </a:hlinkClick>
              </a:rPr>
              <a:t>F4 - Formulario para la presentación de informe final de exploración y programa de trabajos e inversiones (PTI) Mediana y Gran minería</a:t>
            </a:r>
            <a:endParaRPr lang="es-ES" sz="1500"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sz="1500" b="1"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Programa de Trabajos y Obras Complementario </a:t>
            </a:r>
            <a:r>
              <a:rPr lang="es-CO" sz="1500" b="1" kern="100" dirty="0" smtClean="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s-CO" sz="1500" b="1" kern="100" dirty="0" smtClean="0">
                <a:highlight>
                  <a:srgbClr val="FFFFFF"/>
                </a:highlight>
                <a:latin typeface="Calibri" panose="020F0502020204030204" pitchFamily="34" charset="0"/>
                <a:ea typeface="Calibri" panose="020F0502020204030204" pitchFamily="34" charset="0"/>
                <a:cs typeface="Times New Roman" panose="02020603050405020304" pitchFamily="18" charset="0"/>
              </a:rPr>
              <a:t>PTOC.</a:t>
            </a:r>
            <a:endParaRPr lang="es-CO" sz="1500" b="1"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buFont typeface="Courier New" panose="02070309020205020404" pitchFamily="49" charset="0"/>
              <a:buChar char="o"/>
            </a:pPr>
            <a:r>
              <a:rPr lang="es-CO" sz="1500" kern="100" dirty="0">
                <a:latin typeface="Calibri" panose="020F0502020204030204" pitchFamily="34" charset="0"/>
                <a:ea typeface="Calibri" panose="020F0502020204030204" pitchFamily="34" charset="0"/>
                <a:cs typeface="Times New Roman" panose="02020603050405020304" pitchFamily="18" charset="0"/>
              </a:rPr>
              <a:t>Resolución 414 del 27 de junio de 2014: </a:t>
            </a:r>
            <a:r>
              <a:rPr lang="es-ES" sz="1500" kern="100" dirty="0">
                <a:latin typeface="Calibri" panose="020F0502020204030204" pitchFamily="34" charset="0"/>
                <a:ea typeface="Calibri" panose="020F0502020204030204" pitchFamily="34" charset="0"/>
                <a:cs typeface="Times New Roman" panose="02020603050405020304" pitchFamily="18" charset="0"/>
              </a:rPr>
              <a:t>Por la cual se adoptan los términos de referencia para la elaboración de los Programas de Trabajos y Obras Complementarios -PTOC- de los Subcontratos de Formalización Minera.</a:t>
            </a:r>
          </a:p>
          <a:p>
            <a:pPr marL="0" indent="0">
              <a:buNone/>
            </a:pPr>
            <a:r>
              <a:rPr lang="es-ES" sz="1500" b="1" kern="100" dirty="0">
                <a:highlight>
                  <a:srgbClr val="FFFFFF"/>
                </a:highlight>
                <a:latin typeface="Calibri" panose="020F0502020204030204" pitchFamily="34" charset="0"/>
                <a:ea typeface="Calibri" panose="020F0502020204030204" pitchFamily="34" charset="0"/>
                <a:cs typeface="Times New Roman" panose="02020603050405020304" pitchFamily="18" charset="0"/>
              </a:rPr>
              <a:t>Informe de Labores Mineras Ejecutadas y Programadas </a:t>
            </a:r>
            <a:r>
              <a:rPr lang="es-ES" sz="1500" b="1" kern="100" dirty="0" smtClean="0">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s-CO" sz="1500" b="1" kern="100" dirty="0" smtClean="0">
                <a:highlight>
                  <a:srgbClr val="FFFFFF"/>
                </a:highlight>
                <a:latin typeface="Calibri" panose="020F0502020204030204" pitchFamily="34" charset="0"/>
                <a:ea typeface="Calibri" panose="020F0502020204030204" pitchFamily="34" charset="0"/>
                <a:cs typeface="Times New Roman" panose="02020603050405020304" pitchFamily="18" charset="0"/>
              </a:rPr>
              <a:t>ILME.</a:t>
            </a:r>
            <a:endParaRPr lang="es-CO" sz="1500" b="1" kern="1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buFont typeface="Courier New" panose="02070309020205020404" pitchFamily="49" charset="0"/>
              <a:buChar char="o"/>
            </a:pPr>
            <a:r>
              <a:rPr lang="es-CO" sz="1500" kern="100" dirty="0">
                <a:latin typeface="Calibri" panose="020F0502020204030204" pitchFamily="34" charset="0"/>
                <a:ea typeface="Calibri" panose="020F0502020204030204" pitchFamily="34" charset="0"/>
                <a:cs typeface="Times New Roman" panose="02020603050405020304" pitchFamily="18" charset="0"/>
              </a:rPr>
              <a:t>Resolución 604 de 2019: </a:t>
            </a:r>
            <a:r>
              <a:rPr lang="es-ES" sz="1500" kern="100" dirty="0">
                <a:latin typeface="Calibri" panose="020F0502020204030204" pitchFamily="34" charset="0"/>
                <a:ea typeface="Calibri" panose="020F0502020204030204" pitchFamily="34" charset="0"/>
                <a:cs typeface="Times New Roman" panose="02020603050405020304" pitchFamily="18" charset="0"/>
              </a:rPr>
              <a:t>“Por medio de la cual se adoptan los términos de referencia para la elaboración del Informe Anual de Labores Mineras Realizadas y Programada de Labores Mineras a Ejecutar, para Beneficiarios mineros de Reconocimientos de Propiedad Privada-RPP y se toman otras determinaciones</a:t>
            </a:r>
            <a:r>
              <a:rPr lang="es-ES" sz="1600" kern="100" dirty="0" smtClean="0">
                <a:latin typeface="Calibri" panose="020F0502020204030204" pitchFamily="34" charset="0"/>
                <a:ea typeface="Calibri" panose="020F0502020204030204" pitchFamily="34" charset="0"/>
                <a:cs typeface="Times New Roman" panose="02020603050405020304" pitchFamily="18" charset="0"/>
              </a:rPr>
              <a:t>”.</a:t>
            </a:r>
            <a:endParaRPr lang="es-ES"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7271126F-6A13-2A37-258A-1543B9BA2454}"/>
              </a:ext>
            </a:extLst>
          </p:cNvPr>
          <p:cNvSpPr txBox="1">
            <a:spLocks/>
          </p:cNvSpPr>
          <p:nvPr/>
        </p:nvSpPr>
        <p:spPr>
          <a:xfrm>
            <a:off x="1956786" y="81205"/>
            <a:ext cx="8758562" cy="8819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s-ES" sz="3000" dirty="0"/>
              <a:t>NORMATIVA APLICABLE A LA ELABORACIÓN DE UN DOCUMENTO TÉCNICO BAJO ESTÁNDAR CRIRSCO</a:t>
            </a:r>
            <a:endParaRPr lang="es-CO" sz="3000" dirty="0"/>
          </a:p>
        </p:txBody>
      </p:sp>
    </p:spTree>
    <p:extLst>
      <p:ext uri="{BB962C8B-B14F-4D97-AF65-F5344CB8AC3E}">
        <p14:creationId xmlns:p14="http://schemas.microsoft.com/office/powerpoint/2010/main" val="3059852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E46DB-38F3-1F27-3639-EBB9C2DE75CD}"/>
              </a:ext>
            </a:extLst>
          </p:cNvPr>
          <p:cNvSpPr>
            <a:spLocks noGrp="1"/>
          </p:cNvSpPr>
          <p:nvPr>
            <p:ph type="title"/>
          </p:nvPr>
        </p:nvSpPr>
        <p:spPr>
          <a:xfrm>
            <a:off x="1956786" y="81204"/>
            <a:ext cx="8758562" cy="967011"/>
          </a:xfrm>
        </p:spPr>
        <p:txBody>
          <a:bodyPr>
            <a:normAutofit/>
          </a:bodyPr>
          <a:lstStyle/>
          <a:p>
            <a:r>
              <a:rPr lang="es-CO" sz="3000" dirty="0"/>
              <a:t>ESTÁNDARES CRIRSCO</a:t>
            </a:r>
          </a:p>
        </p:txBody>
      </p:sp>
      <p:sp>
        <p:nvSpPr>
          <p:cNvPr id="3" name="Marcador de contenido 2">
            <a:extLst>
              <a:ext uri="{FF2B5EF4-FFF2-40B4-BE49-F238E27FC236}">
                <a16:creationId xmlns:a16="http://schemas.microsoft.com/office/drawing/2014/main" id="{C810AE92-7BAD-5E6C-CC66-EC4B2BB33414}"/>
              </a:ext>
            </a:extLst>
          </p:cNvPr>
          <p:cNvSpPr>
            <a:spLocks noGrp="1"/>
          </p:cNvSpPr>
          <p:nvPr>
            <p:ph idx="1"/>
          </p:nvPr>
        </p:nvSpPr>
        <p:spPr>
          <a:xfrm>
            <a:off x="109374" y="898246"/>
            <a:ext cx="6510882" cy="5600089"/>
          </a:xfrm>
        </p:spPr>
        <p:txBody>
          <a:bodyPr>
            <a:noAutofit/>
          </a:bodyPr>
          <a:lstStyle/>
          <a:p>
            <a:pPr marL="0" indent="0" algn="just">
              <a:buNone/>
            </a:pPr>
            <a:endParaRPr lang="es-CO" sz="1500" dirty="0" smtClean="0"/>
          </a:p>
          <a:p>
            <a:pPr marL="0" indent="0" algn="just">
              <a:buNone/>
            </a:pPr>
            <a:r>
              <a:rPr lang="es-CO" sz="1500" dirty="0" smtClean="0"/>
              <a:t>La </a:t>
            </a:r>
            <a:r>
              <a:rPr lang="es-CO" sz="1500" dirty="0"/>
              <a:t>industria minera es un contribuyente vital a la economía, que depende de la confianza de inversionistas y diferentes grupos de interés para su correcto desarrollo financiero y operativo. A diferencia de otras industrias, se basa en el agotamiento de activos minerales, cuyo conocimiento es imperfecto antes del comienzo de las actividades de explotación, por lo que es esencial que se comuniquen los riesgos asociados de manera efectiva y transparente, para tener un nivel de confianza que permita respaldar sus actividades.</a:t>
            </a:r>
          </a:p>
          <a:p>
            <a:pPr marL="0" indent="0" algn="just">
              <a:buNone/>
            </a:pPr>
            <a:r>
              <a:rPr lang="es-CO" sz="1500" dirty="0"/>
              <a:t>El objetivo de CRIRSCO (</a:t>
            </a:r>
            <a:r>
              <a:rPr lang="es-CO" sz="1500" dirty="0">
                <a:solidFill>
                  <a:srgbClr val="333333"/>
                </a:solidFill>
                <a:effectLst/>
                <a:ea typeface="Calibri" panose="020F0502020204030204" pitchFamily="34" charset="0"/>
                <a:cs typeface="Times New Roman" panose="02020603050405020304" pitchFamily="18" charset="0"/>
              </a:rPr>
              <a:t>Committee for Mineral Reserves International Reporting Standards), es contribuir a ganar y mantener esa confianza mediante la promoción de altos estándares en la presentación de informes sobre los resultados de la exploración y de las estimaciones de depósitos minerales (Recursos Minerales y Reservas Minerales) y de progreso de exploración. </a:t>
            </a:r>
            <a:endParaRPr lang="es-CO" sz="1500" dirty="0">
              <a:solidFill>
                <a:srgbClr val="333333"/>
              </a:solidFill>
              <a:ea typeface="Calibri" panose="020F0502020204030204" pitchFamily="34" charset="0"/>
              <a:cs typeface="Times New Roman" panose="02020603050405020304" pitchFamily="18" charset="0"/>
            </a:endParaRPr>
          </a:p>
          <a:p>
            <a:pPr marL="0" indent="0" algn="just">
              <a:buNone/>
            </a:pPr>
            <a:r>
              <a:rPr lang="es-CO" sz="1500" dirty="0">
                <a:solidFill>
                  <a:srgbClr val="333333"/>
                </a:solidFill>
                <a:ea typeface="Calibri" panose="020F0502020204030204" pitchFamily="34" charset="0"/>
                <a:cs typeface="Times New Roman" panose="02020603050405020304" pitchFamily="18" charset="0"/>
              </a:rPr>
              <a:t>CRIRSCO fue fundada en el año 1994 con el auspicio del Consejo de Institutos Mineros y Metalúrgicos, (ICMM), es una agrupación de representantes de organizaciones que son responsables de desarrollar códigos de reportes y guías. En la actualidad está conformada por catorce (14) organizaciones.</a:t>
            </a:r>
          </a:p>
          <a:p>
            <a:pPr marL="0" indent="0" algn="just">
              <a:buNone/>
            </a:pPr>
            <a:r>
              <a:rPr lang="es-CO" sz="1500" dirty="0">
                <a:solidFill>
                  <a:srgbClr val="333333"/>
                </a:solidFill>
                <a:ea typeface="Calibri" panose="020F0502020204030204" pitchFamily="34" charset="0"/>
                <a:cs typeface="Times New Roman" panose="02020603050405020304" pitchFamily="18" charset="0"/>
              </a:rPr>
              <a:t>CRIRSCO promueve las mejores prácticas en los reportes internacionales de Resultados de Exploración Mineral, Recursos Minerales y Reservas Minerales.</a:t>
            </a:r>
          </a:p>
        </p:txBody>
      </p:sp>
      <p:sp>
        <p:nvSpPr>
          <p:cNvPr id="4" name="CuadroTexto 3">
            <a:extLst>
              <a:ext uri="{FF2B5EF4-FFF2-40B4-BE49-F238E27FC236}">
                <a16:creationId xmlns:a16="http://schemas.microsoft.com/office/drawing/2014/main" id="{42F1BD70-AEDC-15F6-0B35-A55F6487A2FD}"/>
              </a:ext>
            </a:extLst>
          </p:cNvPr>
          <p:cNvSpPr txBox="1"/>
          <p:nvPr/>
        </p:nvSpPr>
        <p:spPr>
          <a:xfrm>
            <a:off x="7652738" y="4968628"/>
            <a:ext cx="3857625" cy="369332"/>
          </a:xfrm>
          <a:prstGeom prst="rect">
            <a:avLst/>
          </a:prstGeom>
          <a:noFill/>
        </p:spPr>
        <p:txBody>
          <a:bodyPr wrap="square" rtlCol="0">
            <a:spAutoFit/>
          </a:bodyPr>
          <a:lstStyle/>
          <a:p>
            <a:pPr algn="r"/>
            <a:r>
              <a:rPr lang="es-CO" dirty="0"/>
              <a:t>Fuente:  https://www.crirsco.com/</a:t>
            </a:r>
          </a:p>
        </p:txBody>
      </p:sp>
      <p:pic>
        <p:nvPicPr>
          <p:cNvPr id="1026" name="Picture 2">
            <a:extLst>
              <a:ext uri="{FF2B5EF4-FFF2-40B4-BE49-F238E27FC236}">
                <a16:creationId xmlns:a16="http://schemas.microsoft.com/office/drawing/2014/main" id="{13778523-DDF2-40F4-9790-2845F9535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161" y="2158737"/>
            <a:ext cx="5194594" cy="280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21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39380E-7BA2-68EF-52A4-061267F9676C}"/>
              </a:ext>
            </a:extLst>
          </p:cNvPr>
          <p:cNvSpPr>
            <a:spLocks noGrp="1"/>
          </p:cNvSpPr>
          <p:nvPr>
            <p:ph idx="1"/>
          </p:nvPr>
        </p:nvSpPr>
        <p:spPr>
          <a:xfrm>
            <a:off x="132692" y="920053"/>
            <a:ext cx="11925196" cy="5407595"/>
          </a:xfrm>
        </p:spPr>
        <p:txBody>
          <a:bodyPr>
            <a:noAutofit/>
          </a:bodyPr>
          <a:lstStyle/>
          <a:p>
            <a:pPr marL="0" indent="0" algn="just">
              <a:buNone/>
            </a:pPr>
            <a:endParaRPr lang="es-ES" sz="1500" b="0" i="0" dirty="0" smtClean="0">
              <a:solidFill>
                <a:srgbClr val="374151"/>
              </a:solidFill>
              <a:effectLst/>
            </a:endParaRPr>
          </a:p>
          <a:p>
            <a:pPr marL="0" indent="0" algn="just">
              <a:buNone/>
            </a:pPr>
            <a:r>
              <a:rPr lang="es-ES" sz="1500" b="0" i="0" dirty="0" smtClean="0">
                <a:solidFill>
                  <a:srgbClr val="374151"/>
                </a:solidFill>
                <a:effectLst/>
              </a:rPr>
              <a:t>Los </a:t>
            </a:r>
            <a:r>
              <a:rPr lang="es-ES" sz="1500" b="0" i="0" dirty="0">
                <a:solidFill>
                  <a:srgbClr val="374151"/>
                </a:solidFill>
                <a:effectLst/>
              </a:rPr>
              <a:t>estándares CRIRSCO son un conjunto de principios y directrices internacionales que se utilizan para la elaboración de documentos técnicos que contengan información de recursos y reservas minerales. </a:t>
            </a:r>
            <a:r>
              <a:rPr lang="es-ES" sz="1500" b="0" i="0" dirty="0">
                <a:solidFill>
                  <a:srgbClr val="374151"/>
                </a:solidFill>
                <a:effectLst/>
                <a:highlight>
                  <a:srgbClr val="FFFFFF"/>
                </a:highlight>
              </a:rPr>
              <a:t>Estos estándares buscan establecer una metodología coherente y transparente para estimar y comunicar la cantidad y calidad de los recursos y reservas minerales en todo el mundo.</a:t>
            </a:r>
          </a:p>
          <a:p>
            <a:pPr marL="0" indent="0" algn="just">
              <a:buNone/>
            </a:pPr>
            <a:r>
              <a:rPr lang="es-ES" sz="1500" b="0" i="0" dirty="0">
                <a:solidFill>
                  <a:srgbClr val="374151"/>
                </a:solidFill>
                <a:effectLst/>
              </a:rPr>
              <a:t>La aplicación de los estándares CRIRSCO implica varios aspectos importantes:</a:t>
            </a:r>
          </a:p>
          <a:p>
            <a:pPr algn="just">
              <a:buFont typeface="+mj-lt"/>
              <a:buAutoNum type="arabicPeriod"/>
            </a:pPr>
            <a:r>
              <a:rPr lang="es-ES" sz="1500" b="1" i="0" dirty="0">
                <a:solidFill>
                  <a:srgbClr val="374151"/>
                </a:solidFill>
                <a:effectLst/>
              </a:rPr>
              <a:t>Definiciones y terminología comunes:</a:t>
            </a:r>
            <a:r>
              <a:rPr lang="es-ES" sz="1500" b="0" i="0" dirty="0">
                <a:solidFill>
                  <a:srgbClr val="374151"/>
                </a:solidFill>
                <a:effectLst/>
              </a:rPr>
              <a:t> Los estándares CRIRSCO establecen definiciones y terminología estándar para los términos utilizados en la estimación de recursos y reservas minerales. Esto asegura que haya una comprensión común y consistente de los conceptos clave en los informes.</a:t>
            </a:r>
          </a:p>
          <a:p>
            <a:pPr algn="just">
              <a:buFont typeface="+mj-lt"/>
              <a:buAutoNum type="arabicPeriod"/>
            </a:pPr>
            <a:r>
              <a:rPr lang="es-ES" sz="1500" b="1" i="0" dirty="0">
                <a:solidFill>
                  <a:srgbClr val="374151"/>
                </a:solidFill>
                <a:effectLst/>
              </a:rPr>
              <a:t>Principios y guías de estimación:</a:t>
            </a:r>
            <a:r>
              <a:rPr lang="es-ES" sz="1500" b="0" i="0" dirty="0">
                <a:solidFill>
                  <a:srgbClr val="374151"/>
                </a:solidFill>
                <a:effectLst/>
              </a:rPr>
              <a:t> Los estándares CRIRSCO proporcionan principios y guías de las mejores prácticas para la estimación de recursos y reservas minerales. </a:t>
            </a:r>
          </a:p>
          <a:p>
            <a:pPr algn="just">
              <a:buFont typeface="+mj-lt"/>
              <a:buAutoNum type="arabicPeriod"/>
            </a:pPr>
            <a:r>
              <a:rPr lang="es-ES" sz="1500" b="1" i="0" dirty="0">
                <a:solidFill>
                  <a:srgbClr val="374151"/>
                </a:solidFill>
                <a:effectLst/>
              </a:rPr>
              <a:t>Transparencia y divulgación:</a:t>
            </a:r>
            <a:r>
              <a:rPr lang="es-ES" sz="1500" b="0" i="0" dirty="0">
                <a:solidFill>
                  <a:srgbClr val="374151"/>
                </a:solidFill>
                <a:effectLst/>
              </a:rPr>
              <a:t> Los estándares CRIRSCO promueven la transparencia y la divulgación adecuada de la información relacionada con los recursos y reservas minerales. Esto implica proporcionar información clara y completa sobre los datos y supuestos utilizados en la estimación, así como sobre los riesgos y limitaciones asociados con los recursos y reservas declarados.</a:t>
            </a:r>
          </a:p>
          <a:p>
            <a:pPr algn="just">
              <a:buFont typeface="+mj-lt"/>
              <a:buAutoNum type="arabicPeriod"/>
            </a:pPr>
            <a:r>
              <a:rPr lang="es-ES" sz="1500" b="1" i="0" dirty="0">
                <a:solidFill>
                  <a:srgbClr val="374151"/>
                </a:solidFill>
                <a:effectLst/>
              </a:rPr>
              <a:t>Competencia y cumplimiento:</a:t>
            </a:r>
            <a:r>
              <a:rPr lang="es-ES" sz="1500" b="0" i="0" dirty="0">
                <a:solidFill>
                  <a:srgbClr val="374151"/>
                </a:solidFill>
                <a:effectLst/>
              </a:rPr>
              <a:t> Los estándares CRIRSCO requieren que </a:t>
            </a:r>
            <a:r>
              <a:rPr lang="es-ES" sz="1500" b="0" i="0" dirty="0" smtClean="0">
                <a:solidFill>
                  <a:srgbClr val="374151"/>
                </a:solidFill>
                <a:effectLst/>
              </a:rPr>
              <a:t>los documentos técnicos </a:t>
            </a:r>
            <a:r>
              <a:rPr lang="es-ES" sz="1500" b="0" i="0" dirty="0">
                <a:solidFill>
                  <a:srgbClr val="374151"/>
                </a:solidFill>
                <a:effectLst/>
              </a:rPr>
              <a:t>de recursos y reservas minerales sean preparados por profesionales </a:t>
            </a:r>
            <a:r>
              <a:rPr lang="es-ES" sz="1500" b="0" i="0" dirty="0" smtClean="0">
                <a:solidFill>
                  <a:srgbClr val="374151"/>
                </a:solidFill>
                <a:effectLst/>
              </a:rPr>
              <a:t>idóneos </a:t>
            </a:r>
            <a:r>
              <a:rPr lang="es-ES" sz="1500" b="0" i="0" dirty="0">
                <a:solidFill>
                  <a:srgbClr val="374151"/>
                </a:solidFill>
                <a:effectLst/>
              </a:rPr>
              <a:t>y cumplan con las regulaciones y estándares aplicables en la jurisdicción donde se encuentre la mina.</a:t>
            </a:r>
          </a:p>
          <a:p>
            <a:pPr marL="0" indent="0" algn="just">
              <a:buNone/>
            </a:pPr>
            <a:r>
              <a:rPr lang="es-ES" sz="1500" b="0" i="0" dirty="0">
                <a:solidFill>
                  <a:srgbClr val="374151"/>
                </a:solidFill>
                <a:effectLst/>
              </a:rPr>
              <a:t>Al seguir los estándares CRIRSCO, se busca promover la </a:t>
            </a:r>
            <a:r>
              <a:rPr lang="es-ES" sz="1500" b="0" i="0" dirty="0" smtClean="0">
                <a:solidFill>
                  <a:srgbClr val="374151"/>
                </a:solidFill>
                <a:effectLst/>
              </a:rPr>
              <a:t> </a:t>
            </a:r>
            <a:r>
              <a:rPr lang="es-ES" sz="1500" b="0" i="0" dirty="0">
                <a:solidFill>
                  <a:srgbClr val="374151"/>
                </a:solidFill>
                <a:effectLst/>
              </a:rPr>
              <a:t>confiabilidad de </a:t>
            </a:r>
            <a:r>
              <a:rPr lang="es-ES" sz="1500" b="0" i="0" dirty="0" smtClean="0">
                <a:solidFill>
                  <a:srgbClr val="374151"/>
                </a:solidFill>
                <a:effectLst/>
              </a:rPr>
              <a:t>los documentos técnicos </a:t>
            </a:r>
            <a:r>
              <a:rPr lang="es-ES" sz="1500" b="0" i="0" dirty="0">
                <a:solidFill>
                  <a:srgbClr val="374151"/>
                </a:solidFill>
                <a:effectLst/>
              </a:rPr>
              <a:t>de recursos y reservas minerales en todo el mundo, lo que facilita la toma de </a:t>
            </a:r>
            <a:r>
              <a:rPr lang="es-ES" sz="1500" b="0" i="0" dirty="0" smtClean="0">
                <a:solidFill>
                  <a:srgbClr val="374151"/>
                </a:solidFill>
                <a:effectLst/>
              </a:rPr>
              <a:t>decisiones de los titulares, inversionistas, autoridades </a:t>
            </a:r>
            <a:r>
              <a:rPr lang="es-ES" sz="1500" b="0" i="0" dirty="0">
                <a:solidFill>
                  <a:srgbClr val="374151"/>
                </a:solidFill>
                <a:effectLst/>
              </a:rPr>
              <a:t>y otros actores involucrados en la industria minera. Estos estándares son ampliamente reconocidos y utilizados a nivel internacional.</a:t>
            </a:r>
          </a:p>
        </p:txBody>
      </p:sp>
      <p:sp>
        <p:nvSpPr>
          <p:cNvPr id="6" name="Título 1">
            <a:extLst>
              <a:ext uri="{FF2B5EF4-FFF2-40B4-BE49-F238E27FC236}">
                <a16:creationId xmlns:a16="http://schemas.microsoft.com/office/drawing/2014/main" id="{7AF6B1EF-CB35-D499-2306-EFE969EAED9E}"/>
              </a:ext>
            </a:extLst>
          </p:cNvPr>
          <p:cNvSpPr txBox="1">
            <a:spLocks/>
          </p:cNvSpPr>
          <p:nvPr/>
        </p:nvSpPr>
        <p:spPr>
          <a:xfrm>
            <a:off x="2109186" y="233605"/>
            <a:ext cx="8758562" cy="6320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s-CO" sz="3000" dirty="0"/>
              <a:t>ESTÁNDARES CRIRSCO</a:t>
            </a:r>
          </a:p>
        </p:txBody>
      </p:sp>
    </p:spTree>
    <p:extLst>
      <p:ext uri="{BB962C8B-B14F-4D97-AF65-F5344CB8AC3E}">
        <p14:creationId xmlns:p14="http://schemas.microsoft.com/office/powerpoint/2010/main" val="310471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E20A30-2F44-85B3-5C41-BAAAC680EB18}"/>
              </a:ext>
            </a:extLst>
          </p:cNvPr>
          <p:cNvSpPr>
            <a:spLocks noGrp="1"/>
          </p:cNvSpPr>
          <p:nvPr>
            <p:ph idx="1"/>
          </p:nvPr>
        </p:nvSpPr>
        <p:spPr>
          <a:xfrm>
            <a:off x="838200" y="2322810"/>
            <a:ext cx="6067425" cy="2688102"/>
          </a:xfrm>
        </p:spPr>
        <p:txBody>
          <a:bodyPr>
            <a:noAutofit/>
          </a:bodyPr>
          <a:lstStyle/>
          <a:p>
            <a:pPr marL="0" indent="0" algn="just">
              <a:buNone/>
            </a:pPr>
            <a:r>
              <a:rPr lang="es-CO" sz="1500" dirty="0"/>
              <a:t>A través de la Comisión Colombiana de Recursos y Reservas </a:t>
            </a:r>
            <a:r>
              <a:rPr lang="es-CO" sz="1500" dirty="0" smtClean="0"/>
              <a:t>Minerales -CCRR®-, </a:t>
            </a:r>
            <a:r>
              <a:rPr lang="es-CO" sz="1500" dirty="0"/>
              <a:t>quien presentó ante CRIRSCO, el Estándar Colombiano para el Reporte Público de Resultados de Exploración, Recursos y Reservas Minerales –ECRR®-, el cual fue aprobado y reconocido internacionalmente el día 24 de mayo de 2018, Colombia ingresó al Comité Internacional para el Reporte de Recursos y Reservas </a:t>
            </a:r>
            <a:r>
              <a:rPr lang="es-CO" sz="1500" dirty="0" smtClean="0"/>
              <a:t>–CRIRSCO-</a:t>
            </a:r>
            <a:r>
              <a:rPr lang="es-CO" sz="1500" dirty="0"/>
              <a:t>, entidad reconocida a nivel mundial y avalada.</a:t>
            </a:r>
          </a:p>
        </p:txBody>
      </p:sp>
      <p:sp>
        <p:nvSpPr>
          <p:cNvPr id="4" name="Google Shape;216;p28">
            <a:extLst>
              <a:ext uri="{FF2B5EF4-FFF2-40B4-BE49-F238E27FC236}">
                <a16:creationId xmlns:a16="http://schemas.microsoft.com/office/drawing/2014/main" id="{316D3568-C214-03D2-4960-97FDF176E5B7}"/>
              </a:ext>
            </a:extLst>
          </p:cNvPr>
          <p:cNvSpPr txBox="1">
            <a:spLocks/>
          </p:cNvSpPr>
          <p:nvPr/>
        </p:nvSpPr>
        <p:spPr>
          <a:xfrm>
            <a:off x="2670363" y="195380"/>
            <a:ext cx="7520432" cy="826491"/>
          </a:xfrm>
          <a:prstGeom prst="rect">
            <a:avLst/>
          </a:prstGeom>
          <a:noFill/>
          <a:ln>
            <a:noFill/>
          </a:ln>
        </p:spPr>
        <p:txBody>
          <a:bodyPr spcFirstLastPara="1" vert="horz" wrap="square" lIns="91440" tIns="45720" rIns="91440" bIns="45720" rtlCol="0" anchor="ctr" anchorCtr="0">
            <a:noAutofit/>
          </a:bodyPr>
          <a:lstStyle>
            <a:defPPr>
              <a:defRPr lang="es-CO"/>
            </a:defPPr>
            <a:lvl1pPr lvl="0" algn="ctr">
              <a:lnSpc>
                <a:spcPct val="90000"/>
              </a:lnSpc>
              <a:spcBef>
                <a:spcPct val="0"/>
              </a:spcBef>
              <a:spcAft>
                <a:spcPts val="0"/>
              </a:spcAft>
              <a:buClr>
                <a:srgbClr val="FFFFFF"/>
              </a:buClr>
              <a:buSzPts val="1400"/>
              <a:buFont typeface="Work Sans SemiBold"/>
              <a:buNone/>
              <a:defRPr sz="3000" b="1">
                <a:latin typeface="+mj-lt"/>
                <a:ea typeface="+mj-ea"/>
                <a:cs typeface="+mj-cs"/>
              </a:defRPr>
            </a:lvl1pPr>
            <a:lvl2pPr lvl="1">
              <a:lnSpc>
                <a:spcPct val="100000"/>
              </a:lnSpc>
              <a:spcBef>
                <a:spcPts val="0"/>
              </a:spcBef>
              <a:spcAft>
                <a:spcPts val="0"/>
              </a:spcAft>
              <a:buClr>
                <a:srgbClr val="FFFFFF"/>
              </a:buClr>
              <a:buSzPts val="1100"/>
              <a:buNone/>
              <a:defRPr>
                <a:solidFill>
                  <a:srgbClr val="FFFFFF"/>
                </a:solidFill>
              </a:defRPr>
            </a:lvl2pPr>
            <a:lvl3pPr lvl="2">
              <a:lnSpc>
                <a:spcPct val="100000"/>
              </a:lnSpc>
              <a:spcBef>
                <a:spcPts val="0"/>
              </a:spcBef>
              <a:spcAft>
                <a:spcPts val="0"/>
              </a:spcAft>
              <a:buClr>
                <a:srgbClr val="FFFFFF"/>
              </a:buClr>
              <a:buSzPts val="1100"/>
              <a:buNone/>
              <a:defRPr>
                <a:solidFill>
                  <a:srgbClr val="FFFFFF"/>
                </a:solidFill>
              </a:defRPr>
            </a:lvl3pPr>
            <a:lvl4pPr lvl="3">
              <a:lnSpc>
                <a:spcPct val="100000"/>
              </a:lnSpc>
              <a:spcBef>
                <a:spcPts val="0"/>
              </a:spcBef>
              <a:spcAft>
                <a:spcPts val="0"/>
              </a:spcAft>
              <a:buClr>
                <a:srgbClr val="FFFFFF"/>
              </a:buClr>
              <a:buSzPts val="1100"/>
              <a:buNone/>
              <a:defRPr>
                <a:solidFill>
                  <a:srgbClr val="FFFFFF"/>
                </a:solidFill>
              </a:defRPr>
            </a:lvl4pPr>
            <a:lvl5pPr lvl="4">
              <a:lnSpc>
                <a:spcPct val="100000"/>
              </a:lnSpc>
              <a:spcBef>
                <a:spcPts val="0"/>
              </a:spcBef>
              <a:spcAft>
                <a:spcPts val="0"/>
              </a:spcAft>
              <a:buClr>
                <a:srgbClr val="FFFFFF"/>
              </a:buClr>
              <a:buSzPts val="1100"/>
              <a:buNone/>
              <a:defRPr>
                <a:solidFill>
                  <a:srgbClr val="FFFFFF"/>
                </a:solidFill>
              </a:defRPr>
            </a:lvl5pPr>
            <a:lvl6pPr lvl="5">
              <a:lnSpc>
                <a:spcPct val="100000"/>
              </a:lnSpc>
              <a:spcBef>
                <a:spcPts val="0"/>
              </a:spcBef>
              <a:spcAft>
                <a:spcPts val="0"/>
              </a:spcAft>
              <a:buClr>
                <a:srgbClr val="FFFFFF"/>
              </a:buClr>
              <a:buSzPts val="1100"/>
              <a:buNone/>
              <a:defRPr>
                <a:solidFill>
                  <a:srgbClr val="FFFFFF"/>
                </a:solidFill>
              </a:defRPr>
            </a:lvl6pPr>
            <a:lvl7pPr lvl="6">
              <a:lnSpc>
                <a:spcPct val="100000"/>
              </a:lnSpc>
              <a:spcBef>
                <a:spcPts val="0"/>
              </a:spcBef>
              <a:spcAft>
                <a:spcPts val="0"/>
              </a:spcAft>
              <a:buClr>
                <a:srgbClr val="FFFFFF"/>
              </a:buClr>
              <a:buSzPts val="1100"/>
              <a:buNone/>
              <a:defRPr>
                <a:solidFill>
                  <a:srgbClr val="FFFFFF"/>
                </a:solidFill>
              </a:defRPr>
            </a:lvl7pPr>
            <a:lvl8pPr lvl="7">
              <a:lnSpc>
                <a:spcPct val="100000"/>
              </a:lnSpc>
              <a:spcBef>
                <a:spcPts val="0"/>
              </a:spcBef>
              <a:spcAft>
                <a:spcPts val="0"/>
              </a:spcAft>
              <a:buClr>
                <a:srgbClr val="FFFFFF"/>
              </a:buClr>
              <a:buSzPts val="1100"/>
              <a:buNone/>
              <a:defRPr>
                <a:solidFill>
                  <a:srgbClr val="FFFFFF"/>
                </a:solidFill>
              </a:defRPr>
            </a:lvl8pPr>
            <a:lvl9pPr lvl="8">
              <a:lnSpc>
                <a:spcPct val="100000"/>
              </a:lnSpc>
              <a:spcBef>
                <a:spcPts val="0"/>
              </a:spcBef>
              <a:spcAft>
                <a:spcPts val="0"/>
              </a:spcAft>
              <a:buClr>
                <a:srgbClr val="FFFFFF"/>
              </a:buClr>
              <a:buSzPts val="1100"/>
              <a:buNone/>
              <a:defRPr>
                <a:solidFill>
                  <a:srgbClr val="FFFFFF"/>
                </a:solidFill>
              </a:defRPr>
            </a:lvl9pPr>
          </a:lstStyle>
          <a:p>
            <a:r>
              <a:rPr lang="es-ES" dirty="0"/>
              <a:t>ESTÁNDAR COLOMBIANO DE RECURSOS Y RESERVAS MINERALES</a:t>
            </a:r>
          </a:p>
        </p:txBody>
      </p:sp>
      <p:pic>
        <p:nvPicPr>
          <p:cNvPr id="5" name="Imagen 4">
            <a:extLst>
              <a:ext uri="{FF2B5EF4-FFF2-40B4-BE49-F238E27FC236}">
                <a16:creationId xmlns:a16="http://schemas.microsoft.com/office/drawing/2014/main" id="{F1717AFC-94E8-B7B4-5B31-9CDEE0BC841A}"/>
              </a:ext>
            </a:extLst>
          </p:cNvPr>
          <p:cNvPicPr>
            <a:picLocks noChangeAspect="1"/>
          </p:cNvPicPr>
          <p:nvPr/>
        </p:nvPicPr>
        <p:blipFill>
          <a:blip r:embed="rId2"/>
          <a:stretch>
            <a:fillRect/>
          </a:stretch>
        </p:blipFill>
        <p:spPr>
          <a:xfrm>
            <a:off x="7726028" y="1084347"/>
            <a:ext cx="3715553" cy="5165027"/>
          </a:xfrm>
          <a:prstGeom prst="rect">
            <a:avLst/>
          </a:prstGeom>
          <a:ln>
            <a:solidFill>
              <a:schemeClr val="tx2">
                <a:lumMod val="10000"/>
              </a:schemeClr>
            </a:solidFill>
          </a:ln>
        </p:spPr>
      </p:pic>
    </p:spTree>
    <p:extLst>
      <p:ext uri="{BB962C8B-B14F-4D97-AF65-F5344CB8AC3E}">
        <p14:creationId xmlns:p14="http://schemas.microsoft.com/office/powerpoint/2010/main" val="375767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ángulo: esquinas redondeadas 55">
            <a:extLst>
              <a:ext uri="{FF2B5EF4-FFF2-40B4-BE49-F238E27FC236}">
                <a16:creationId xmlns:a16="http://schemas.microsoft.com/office/drawing/2014/main" id="{AF71F95A-995E-4A4A-A908-AFCEC67BCBB1}"/>
              </a:ext>
            </a:extLst>
          </p:cNvPr>
          <p:cNvSpPr/>
          <p:nvPr/>
        </p:nvSpPr>
        <p:spPr>
          <a:xfrm>
            <a:off x="454440" y="2170176"/>
            <a:ext cx="4396341" cy="2377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1138" indent="-211138" algn="ctr" defTabSz="1219170">
              <a:lnSpc>
                <a:spcPct val="90000"/>
              </a:lnSpc>
              <a:spcBef>
                <a:spcPts val="1067"/>
              </a:spcBef>
              <a:buSzPts val="1100"/>
              <a:buFont typeface="Wingdings" panose="05000000000000000000" pitchFamily="2" charset="2"/>
              <a:buChar char="ü"/>
            </a:pPr>
            <a:r>
              <a:rPr lang="es-CO" sz="2000" kern="0" dirty="0">
                <a:solidFill>
                  <a:schemeClr val="bg1"/>
                </a:solidFill>
                <a:cs typeface="Calibri" panose="020F0502020204030204" pitchFamily="34" charset="0"/>
                <a:sym typeface="Work Sans"/>
              </a:rPr>
              <a:t>Definiciones</a:t>
            </a:r>
          </a:p>
          <a:p>
            <a:pPr marL="211138" indent="-211138" algn="ctr" defTabSz="1219170">
              <a:lnSpc>
                <a:spcPct val="90000"/>
              </a:lnSpc>
              <a:spcBef>
                <a:spcPts val="1067"/>
              </a:spcBef>
              <a:buSzPts val="1100"/>
              <a:buFont typeface="Wingdings" panose="05000000000000000000" pitchFamily="2" charset="2"/>
              <a:buChar char="ü"/>
            </a:pPr>
            <a:r>
              <a:rPr lang="es-CO" sz="2000" kern="0" dirty="0">
                <a:solidFill>
                  <a:schemeClr val="bg1"/>
                </a:solidFill>
                <a:cs typeface="Calibri" panose="020F0502020204030204" pitchFamily="34" charset="0"/>
                <a:sym typeface="Work Sans"/>
              </a:rPr>
              <a:t>Clasificación o Categorización</a:t>
            </a:r>
          </a:p>
          <a:p>
            <a:pPr marL="211138" indent="-211138" algn="ctr" defTabSz="1219170">
              <a:lnSpc>
                <a:spcPct val="90000"/>
              </a:lnSpc>
              <a:spcBef>
                <a:spcPts val="1067"/>
              </a:spcBef>
              <a:buSzPts val="1100"/>
              <a:buFont typeface="Wingdings" panose="05000000000000000000" pitchFamily="2" charset="2"/>
              <a:buChar char="ü"/>
            </a:pPr>
            <a:r>
              <a:rPr lang="es-CO" sz="2000" kern="0" dirty="0">
                <a:solidFill>
                  <a:schemeClr val="bg1"/>
                </a:solidFill>
                <a:cs typeface="Calibri" panose="020F0502020204030204" pitchFamily="34" charset="0"/>
                <a:sym typeface="Work Sans"/>
              </a:rPr>
              <a:t>Requerimientos y Directrices</a:t>
            </a:r>
          </a:p>
          <a:p>
            <a:pPr marL="211138" indent="-211138" algn="ctr" defTabSz="1219170">
              <a:lnSpc>
                <a:spcPct val="90000"/>
              </a:lnSpc>
              <a:spcBef>
                <a:spcPts val="1067"/>
              </a:spcBef>
              <a:buSzPts val="1100"/>
              <a:buFont typeface="Wingdings" panose="05000000000000000000" pitchFamily="2" charset="2"/>
              <a:buChar char="ü"/>
            </a:pPr>
            <a:r>
              <a:rPr lang="es-CO" sz="2000" kern="0" dirty="0">
                <a:solidFill>
                  <a:schemeClr val="bg1"/>
                </a:solidFill>
                <a:cs typeface="Calibri" panose="020F0502020204030204" pitchFamily="34" charset="0"/>
                <a:sym typeface="Work Sans"/>
              </a:rPr>
              <a:t>Principios del Estándar (Materialidad, Transparencia e imparcialidad)</a:t>
            </a:r>
          </a:p>
        </p:txBody>
      </p:sp>
      <p:sp>
        <p:nvSpPr>
          <p:cNvPr id="11" name="Marcador de contenido 2">
            <a:extLst>
              <a:ext uri="{FF2B5EF4-FFF2-40B4-BE49-F238E27FC236}">
                <a16:creationId xmlns:a16="http://schemas.microsoft.com/office/drawing/2014/main" id="{6D207402-C7D4-22D5-CD19-EA06F5F8A750}"/>
              </a:ext>
            </a:extLst>
          </p:cNvPr>
          <p:cNvSpPr txBox="1">
            <a:spLocks/>
          </p:cNvSpPr>
          <p:nvPr/>
        </p:nvSpPr>
        <p:spPr>
          <a:xfrm>
            <a:off x="5218728" y="1171720"/>
            <a:ext cx="6518832" cy="51559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endParaRPr lang="es-ES" sz="1500" b="1" dirty="0" smtClean="0">
              <a:highlight>
                <a:srgbClr val="FFFFFF"/>
              </a:highlight>
            </a:endParaRPr>
          </a:p>
          <a:p>
            <a:pPr marL="0" indent="0" algn="just">
              <a:buNone/>
            </a:pPr>
            <a:r>
              <a:rPr lang="es-ES" sz="1500" b="1" dirty="0" smtClean="0">
                <a:highlight>
                  <a:srgbClr val="FFFFFF"/>
                </a:highlight>
              </a:rPr>
              <a:t>La Transparencia </a:t>
            </a:r>
            <a:r>
              <a:rPr lang="es-ES" sz="1500" dirty="0">
                <a:highlight>
                  <a:srgbClr val="FFFFFF"/>
                </a:highlight>
              </a:rPr>
              <a:t>exige que al lector se le proporcione la información suficiente, presentada de forma clara, sin omisiones ni ambigüedades, con el fin de que sea correctamente comprendida y no genere una interpretación confusa.</a:t>
            </a:r>
          </a:p>
          <a:p>
            <a:pPr marL="0" indent="0" algn="just">
              <a:buNone/>
            </a:pPr>
            <a:r>
              <a:rPr lang="es-ES" sz="1500" b="1" dirty="0">
                <a:highlight>
                  <a:srgbClr val="FFFFFF"/>
                </a:highlight>
              </a:rPr>
              <a:t>La </a:t>
            </a:r>
            <a:r>
              <a:rPr lang="es-ES" sz="1500" b="1" dirty="0" smtClean="0">
                <a:highlight>
                  <a:srgbClr val="FFFFFF"/>
                </a:highlight>
              </a:rPr>
              <a:t>Materialidad</a:t>
            </a:r>
            <a:r>
              <a:rPr lang="es-ES" sz="1500" dirty="0" smtClean="0">
                <a:highlight>
                  <a:srgbClr val="FFFFFF"/>
                </a:highlight>
              </a:rPr>
              <a:t> </a:t>
            </a:r>
            <a:r>
              <a:rPr lang="es-ES" sz="1500" dirty="0">
                <a:highlight>
                  <a:srgbClr val="FFFFFF"/>
                </a:highlight>
              </a:rPr>
              <a:t>exige que el documento técnico contenga toda la información relevante que la autoridad podría razonablemente requerir y encontrar en el reporte; con el propósito de hacer un juicio razonable y equilibrado respecto a los Resultados de Exploración, Recursos Minerales o Reservas Minerales que están siendo reportadas. Cuando la información relevante no se suministra debe proporcionarse una explicación para justificar su exclusión.</a:t>
            </a:r>
          </a:p>
          <a:p>
            <a:pPr marL="0" indent="0" algn="just">
              <a:buNone/>
            </a:pPr>
            <a:r>
              <a:rPr lang="es-ES" sz="1500" b="1" dirty="0">
                <a:highlight>
                  <a:srgbClr val="FFFFFF"/>
                </a:highlight>
              </a:rPr>
              <a:t>La </a:t>
            </a:r>
            <a:r>
              <a:rPr lang="es-ES" sz="1500" b="1" dirty="0" smtClean="0">
                <a:highlight>
                  <a:srgbClr val="FFFFFF"/>
                </a:highlight>
              </a:rPr>
              <a:t>Imparcialidad</a:t>
            </a:r>
            <a:r>
              <a:rPr lang="es-ES" sz="1500" dirty="0" smtClean="0">
                <a:highlight>
                  <a:srgbClr val="FFFFFF"/>
                </a:highlight>
              </a:rPr>
              <a:t> </a:t>
            </a:r>
            <a:r>
              <a:rPr lang="es-ES" sz="1500" dirty="0">
                <a:highlight>
                  <a:srgbClr val="FFFFFF"/>
                </a:highlight>
              </a:rPr>
              <a:t>exige que el autor del documento técnico está satisfecho y es capaz de declarar que su trabajo no ha sido indebidamente influenciado por la organización, compañía o persona que comisiona el Documento técnico; que todos los supuestos están documentados; y que se han revelado de forma adecuada todos los aspectos materiales, incluyendo cualquier relación directa o indirecta entre el Profesional Idóneo y los propietarios del proyecto que está siendo reportado, que el lector informado pueda requerir para hacer un juicio razonable y balanceado.</a:t>
            </a:r>
          </a:p>
        </p:txBody>
      </p:sp>
      <p:sp>
        <p:nvSpPr>
          <p:cNvPr id="7" name="Google Shape;216;p28">
            <a:extLst>
              <a:ext uri="{FF2B5EF4-FFF2-40B4-BE49-F238E27FC236}">
                <a16:creationId xmlns:a16="http://schemas.microsoft.com/office/drawing/2014/main" id="{521BED53-9BA4-8A2B-6695-8687CFED2938}"/>
              </a:ext>
            </a:extLst>
          </p:cNvPr>
          <p:cNvSpPr txBox="1">
            <a:spLocks/>
          </p:cNvSpPr>
          <p:nvPr/>
        </p:nvSpPr>
        <p:spPr>
          <a:xfrm>
            <a:off x="2414016" y="257856"/>
            <a:ext cx="8058912" cy="766272"/>
          </a:xfrm>
          <a:prstGeom prst="rect">
            <a:avLst/>
          </a:prstGeom>
          <a:noFill/>
          <a:ln>
            <a:noFill/>
          </a:ln>
        </p:spPr>
        <p:txBody>
          <a:bodyPr spcFirstLastPara="1" vert="horz" wrap="square" lIns="91440" tIns="45720" rIns="91440" bIns="45720" rtlCol="0" anchor="ctr" anchorCtr="0">
            <a:noAutofit/>
          </a:bodyPr>
          <a:lstStyle>
            <a:lvl1pPr lvl="0" algn="ctr">
              <a:lnSpc>
                <a:spcPct val="90000"/>
              </a:lnSpc>
              <a:spcBef>
                <a:spcPct val="0"/>
              </a:spcBef>
              <a:spcAft>
                <a:spcPts val="0"/>
              </a:spcAft>
              <a:buClr>
                <a:srgbClr val="FFFFFF"/>
              </a:buClr>
              <a:buSzPts val="1400"/>
              <a:buFont typeface="Work Sans SemiBold"/>
              <a:buNone/>
              <a:defRPr sz="3000" b="1">
                <a:latin typeface="+mj-lt"/>
                <a:ea typeface="+mj-ea"/>
                <a:cs typeface="+mj-cs"/>
                <a:sym typeface="Work Sans Light"/>
              </a:defRPr>
            </a:lvl1pPr>
            <a:lvl2pPr lvl="1">
              <a:lnSpc>
                <a:spcPct val="100000"/>
              </a:lnSpc>
              <a:spcBef>
                <a:spcPts val="0"/>
              </a:spcBef>
              <a:spcAft>
                <a:spcPts val="0"/>
              </a:spcAft>
              <a:buClr>
                <a:srgbClr val="FFFFFF"/>
              </a:buClr>
              <a:buSzPts val="1100"/>
              <a:buNone/>
              <a:defRPr>
                <a:solidFill>
                  <a:srgbClr val="FFFFFF"/>
                </a:solidFill>
              </a:defRPr>
            </a:lvl2pPr>
            <a:lvl3pPr lvl="2">
              <a:lnSpc>
                <a:spcPct val="100000"/>
              </a:lnSpc>
              <a:spcBef>
                <a:spcPts val="0"/>
              </a:spcBef>
              <a:spcAft>
                <a:spcPts val="0"/>
              </a:spcAft>
              <a:buClr>
                <a:srgbClr val="FFFFFF"/>
              </a:buClr>
              <a:buSzPts val="1100"/>
              <a:buNone/>
              <a:defRPr>
                <a:solidFill>
                  <a:srgbClr val="FFFFFF"/>
                </a:solidFill>
              </a:defRPr>
            </a:lvl3pPr>
            <a:lvl4pPr lvl="3">
              <a:lnSpc>
                <a:spcPct val="100000"/>
              </a:lnSpc>
              <a:spcBef>
                <a:spcPts val="0"/>
              </a:spcBef>
              <a:spcAft>
                <a:spcPts val="0"/>
              </a:spcAft>
              <a:buClr>
                <a:srgbClr val="FFFFFF"/>
              </a:buClr>
              <a:buSzPts val="1100"/>
              <a:buNone/>
              <a:defRPr>
                <a:solidFill>
                  <a:srgbClr val="FFFFFF"/>
                </a:solidFill>
              </a:defRPr>
            </a:lvl4pPr>
            <a:lvl5pPr lvl="4">
              <a:lnSpc>
                <a:spcPct val="100000"/>
              </a:lnSpc>
              <a:spcBef>
                <a:spcPts val="0"/>
              </a:spcBef>
              <a:spcAft>
                <a:spcPts val="0"/>
              </a:spcAft>
              <a:buClr>
                <a:srgbClr val="FFFFFF"/>
              </a:buClr>
              <a:buSzPts val="1100"/>
              <a:buNone/>
              <a:defRPr>
                <a:solidFill>
                  <a:srgbClr val="FFFFFF"/>
                </a:solidFill>
              </a:defRPr>
            </a:lvl5pPr>
            <a:lvl6pPr lvl="5">
              <a:lnSpc>
                <a:spcPct val="100000"/>
              </a:lnSpc>
              <a:spcBef>
                <a:spcPts val="0"/>
              </a:spcBef>
              <a:spcAft>
                <a:spcPts val="0"/>
              </a:spcAft>
              <a:buClr>
                <a:srgbClr val="FFFFFF"/>
              </a:buClr>
              <a:buSzPts val="1100"/>
              <a:buNone/>
              <a:defRPr>
                <a:solidFill>
                  <a:srgbClr val="FFFFFF"/>
                </a:solidFill>
              </a:defRPr>
            </a:lvl6pPr>
            <a:lvl7pPr lvl="6">
              <a:lnSpc>
                <a:spcPct val="100000"/>
              </a:lnSpc>
              <a:spcBef>
                <a:spcPts val="0"/>
              </a:spcBef>
              <a:spcAft>
                <a:spcPts val="0"/>
              </a:spcAft>
              <a:buClr>
                <a:srgbClr val="FFFFFF"/>
              </a:buClr>
              <a:buSzPts val="1100"/>
              <a:buNone/>
              <a:defRPr>
                <a:solidFill>
                  <a:srgbClr val="FFFFFF"/>
                </a:solidFill>
              </a:defRPr>
            </a:lvl7pPr>
            <a:lvl8pPr lvl="7">
              <a:lnSpc>
                <a:spcPct val="100000"/>
              </a:lnSpc>
              <a:spcBef>
                <a:spcPts val="0"/>
              </a:spcBef>
              <a:spcAft>
                <a:spcPts val="0"/>
              </a:spcAft>
              <a:buClr>
                <a:srgbClr val="FFFFFF"/>
              </a:buClr>
              <a:buSzPts val="1100"/>
              <a:buNone/>
              <a:defRPr>
                <a:solidFill>
                  <a:srgbClr val="FFFFFF"/>
                </a:solidFill>
              </a:defRPr>
            </a:lvl8pPr>
            <a:lvl9pPr lvl="8">
              <a:lnSpc>
                <a:spcPct val="100000"/>
              </a:lnSpc>
              <a:spcBef>
                <a:spcPts val="0"/>
              </a:spcBef>
              <a:spcAft>
                <a:spcPts val="0"/>
              </a:spcAft>
              <a:buClr>
                <a:srgbClr val="FFFFFF"/>
              </a:buClr>
              <a:buSzPts val="1100"/>
              <a:buNone/>
              <a:defRPr>
                <a:solidFill>
                  <a:srgbClr val="FFFFFF"/>
                </a:solidFill>
              </a:defRPr>
            </a:lvl9pPr>
          </a:lstStyle>
          <a:p>
            <a:r>
              <a:rPr lang="es-ES" dirty="0"/>
              <a:t>¿QUÉ ADOPTÓ LA ANM DE LOS ESTÁNDARES CRIRSCO?</a:t>
            </a:r>
          </a:p>
        </p:txBody>
      </p:sp>
    </p:spTree>
    <p:extLst>
      <p:ext uri="{BB962C8B-B14F-4D97-AF65-F5344CB8AC3E}">
        <p14:creationId xmlns:p14="http://schemas.microsoft.com/office/powerpoint/2010/main" val="202063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E8C34BDD-E708-B2C8-ADA8-AEADD50D945D}"/>
              </a:ext>
            </a:extLst>
          </p:cNvPr>
          <p:cNvSpPr/>
          <p:nvPr/>
        </p:nvSpPr>
        <p:spPr>
          <a:xfrm>
            <a:off x="171996" y="1176942"/>
            <a:ext cx="11814826" cy="5045438"/>
          </a:xfrm>
          <a:prstGeom prst="roundRect">
            <a:avLst>
              <a:gd name="adj" fmla="val 63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esquinas redondeadas 40">
            <a:extLst>
              <a:ext uri="{FF2B5EF4-FFF2-40B4-BE49-F238E27FC236}">
                <a16:creationId xmlns:a16="http://schemas.microsoft.com/office/drawing/2014/main" id="{7F3D55EB-2733-4972-9132-0546FBCF0CB1}"/>
              </a:ext>
            </a:extLst>
          </p:cNvPr>
          <p:cNvSpPr/>
          <p:nvPr/>
        </p:nvSpPr>
        <p:spPr>
          <a:xfrm>
            <a:off x="7315421" y="2133747"/>
            <a:ext cx="4571054" cy="3999422"/>
          </a:xfrm>
          <a:prstGeom prst="roundRect">
            <a:avLst>
              <a:gd name="adj" fmla="val 3054"/>
            </a:avLst>
          </a:prstGeom>
          <a:solidFill>
            <a:schemeClr val="bg1">
              <a:lumMod val="95000"/>
            </a:schemeClr>
          </a:solidFill>
          <a:ln w="25400" cap="flat" cmpd="sng" algn="ctr">
            <a:solidFill>
              <a:srgbClr val="073763"/>
            </a:solidFill>
            <a:prstDash val="solid"/>
          </a:ln>
          <a:effectLst/>
        </p:spPr>
        <p:txBody>
          <a:bodyPr rtlCol="0" anchor="ctr"/>
          <a:lstStyle/>
          <a:p>
            <a:pPr marL="211661" algn="ctr" defTabSz="1219170">
              <a:lnSpc>
                <a:spcPct val="90000"/>
              </a:lnSpc>
              <a:spcBef>
                <a:spcPts val="1067"/>
              </a:spcBef>
              <a:buSzPts val="1100"/>
            </a:pPr>
            <a:endParaRPr lang="es-CO" sz="1800" kern="0" dirty="0">
              <a:solidFill>
                <a:srgbClr val="069169"/>
              </a:solidFill>
              <a:ea typeface="Calibri" panose="020F0502020204030204" pitchFamily="34" charset="0"/>
              <a:cs typeface="Calibri" panose="020F0502020204030204" pitchFamily="34" charset="0"/>
              <a:sym typeface="Work Sans"/>
            </a:endParaRPr>
          </a:p>
          <a:p>
            <a:pPr marL="211661" algn="ctr" defTabSz="1219170">
              <a:lnSpc>
                <a:spcPct val="90000"/>
              </a:lnSpc>
              <a:spcBef>
                <a:spcPts val="1067"/>
              </a:spcBef>
              <a:buSzPts val="1100"/>
            </a:pPr>
            <a:r>
              <a:rPr lang="es-CO" sz="1800" kern="0" dirty="0">
                <a:solidFill>
                  <a:srgbClr val="069169"/>
                </a:solidFill>
                <a:ea typeface="Calibri" panose="020F0502020204030204" pitchFamily="34" charset="0"/>
                <a:cs typeface="Calibri" panose="020F0502020204030204" pitchFamily="34" charset="0"/>
                <a:sym typeface="Work Sans"/>
              </a:rPr>
              <a:t>REPORTE DE RESULTADOS DE EXPLORACIÓN</a:t>
            </a:r>
          </a:p>
          <a:p>
            <a:pPr marL="211661" algn="ctr" defTabSz="1219170">
              <a:lnSpc>
                <a:spcPct val="90000"/>
              </a:lnSpc>
              <a:spcBef>
                <a:spcPts val="1067"/>
              </a:spcBef>
              <a:buSzPts val="1100"/>
            </a:pPr>
            <a:endParaRPr lang="es-CO" sz="800" kern="0" dirty="0">
              <a:solidFill>
                <a:srgbClr val="069169"/>
              </a:solidFill>
              <a:ea typeface="Calibri" panose="020F0502020204030204" pitchFamily="34" charset="0"/>
              <a:cs typeface="Calibri" panose="020F0502020204030204" pitchFamily="34" charset="0"/>
              <a:sym typeface="Work Sans"/>
            </a:endParaRPr>
          </a:p>
          <a:p>
            <a:pPr marL="211661" algn="ctr" defTabSz="1219170">
              <a:lnSpc>
                <a:spcPct val="90000"/>
              </a:lnSpc>
              <a:spcBef>
                <a:spcPts val="1067"/>
              </a:spcBef>
              <a:buSzPts val="1100"/>
            </a:pPr>
            <a:endParaRPr lang="es-CO" sz="800" kern="0" dirty="0">
              <a:solidFill>
                <a:srgbClr val="069169"/>
              </a:solidFill>
              <a:ea typeface="Calibri" panose="020F0502020204030204" pitchFamily="34" charset="0"/>
              <a:cs typeface="Calibri" panose="020F0502020204030204" pitchFamily="34" charset="0"/>
              <a:sym typeface="Work Sans"/>
            </a:endParaRPr>
          </a:p>
          <a:p>
            <a:pPr marL="211661" algn="ctr" defTabSz="1219170">
              <a:lnSpc>
                <a:spcPct val="150000"/>
              </a:lnSpc>
              <a:spcBef>
                <a:spcPts val="1067"/>
              </a:spcBef>
              <a:buSzPts val="1100"/>
            </a:pPr>
            <a:r>
              <a:rPr lang="es-CO" sz="1800" kern="0" dirty="0">
                <a:solidFill>
                  <a:srgbClr val="069169"/>
                </a:solidFill>
                <a:ea typeface="Calibri" panose="020F0502020204030204" pitchFamily="34" charset="0"/>
                <a:cs typeface="Calibri" panose="020F0502020204030204" pitchFamily="34" charset="0"/>
                <a:sym typeface="Work Sans"/>
              </a:rPr>
              <a:t>REPORTE DE RECURSOS MINERALES </a:t>
            </a:r>
          </a:p>
          <a:p>
            <a:pPr marL="211661" algn="ctr" defTabSz="1219170">
              <a:lnSpc>
                <a:spcPct val="150000"/>
              </a:lnSpc>
              <a:spcBef>
                <a:spcPts val="1067"/>
              </a:spcBef>
              <a:buSzPts val="1100"/>
            </a:pPr>
            <a:endParaRPr lang="es-CO" sz="800" kern="0" dirty="0">
              <a:solidFill>
                <a:srgbClr val="069169"/>
              </a:solidFill>
              <a:ea typeface="Calibri" panose="020F0502020204030204" pitchFamily="34" charset="0"/>
              <a:cs typeface="Calibri" panose="020F0502020204030204" pitchFamily="34" charset="0"/>
              <a:sym typeface="Work Sans"/>
            </a:endParaRPr>
          </a:p>
          <a:p>
            <a:pPr marL="211661" algn="ctr" defTabSz="1219170">
              <a:lnSpc>
                <a:spcPct val="150000"/>
              </a:lnSpc>
              <a:spcBef>
                <a:spcPts val="1067"/>
              </a:spcBef>
              <a:buSzPts val="1100"/>
            </a:pPr>
            <a:endParaRPr lang="es-CO" sz="800" kern="0" dirty="0">
              <a:solidFill>
                <a:srgbClr val="069169"/>
              </a:solidFill>
              <a:ea typeface="Calibri" panose="020F0502020204030204" pitchFamily="34" charset="0"/>
              <a:cs typeface="Calibri" panose="020F0502020204030204" pitchFamily="34" charset="0"/>
              <a:sym typeface="Work Sans"/>
            </a:endParaRPr>
          </a:p>
          <a:p>
            <a:pPr marL="211661" algn="ctr" defTabSz="1219170">
              <a:lnSpc>
                <a:spcPct val="150000"/>
              </a:lnSpc>
              <a:spcBef>
                <a:spcPts val="1067"/>
              </a:spcBef>
              <a:buSzPts val="1100"/>
            </a:pPr>
            <a:r>
              <a:rPr lang="es-CO" sz="1800" kern="0" dirty="0">
                <a:solidFill>
                  <a:srgbClr val="069169"/>
                </a:solidFill>
                <a:ea typeface="Calibri" panose="020F0502020204030204" pitchFamily="34" charset="0"/>
                <a:cs typeface="Calibri" panose="020F0502020204030204" pitchFamily="34" charset="0"/>
                <a:sym typeface="Work Sans"/>
              </a:rPr>
              <a:t>REPORTE DE RESERVAS MINERALES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2" name="Rectángulo: esquinas redondeadas 41">
            <a:extLst>
              <a:ext uri="{FF2B5EF4-FFF2-40B4-BE49-F238E27FC236}">
                <a16:creationId xmlns:a16="http://schemas.microsoft.com/office/drawing/2014/main" id="{0B4C38B0-B8EB-4B83-94FA-C469C901F7E2}"/>
              </a:ext>
            </a:extLst>
          </p:cNvPr>
          <p:cNvSpPr/>
          <p:nvPr/>
        </p:nvSpPr>
        <p:spPr>
          <a:xfrm>
            <a:off x="453736" y="2152459"/>
            <a:ext cx="4571054" cy="3996970"/>
          </a:xfrm>
          <a:prstGeom prst="roundRect">
            <a:avLst>
              <a:gd name="adj" fmla="val 3687"/>
            </a:avLst>
          </a:prstGeom>
          <a:solidFill>
            <a:schemeClr val="bg1">
              <a:lumMod val="95000"/>
            </a:schemeClr>
          </a:solidFill>
          <a:ln w="25400" cap="flat" cmpd="sng" algn="ctr">
            <a:solidFill>
              <a:srgbClr val="073763"/>
            </a:solidFill>
            <a:prstDash val="solid"/>
          </a:ln>
          <a:effectLst/>
        </p:spPr>
        <p:txBody>
          <a:bodyPr rtlCol="0" anchor="ctr"/>
          <a:lstStyle/>
          <a:p>
            <a:pPr marL="609585" marR="0" lvl="0" indent="-304792" algn="ctr" defTabSz="914400" rtl="0" eaLnBrk="1" fontAlgn="auto" latinLnBrk="0" hangingPunct="1">
              <a:lnSpc>
                <a:spcPct val="90000"/>
              </a:lnSpc>
              <a:spcBef>
                <a:spcPts val="1067"/>
              </a:spcBef>
              <a:spcAft>
                <a:spcPts val="0"/>
              </a:spcAft>
              <a:buClr>
                <a:srgbClr val="0054BC"/>
              </a:buClr>
              <a:buSzPts val="1100"/>
              <a:buFont typeface="Work Sans Light"/>
              <a:buNone/>
              <a:tabLst/>
              <a:defRPr/>
            </a:pPr>
            <a:endParaRPr kumimoji="0" lang="es-MX" sz="20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Work Sans"/>
            </a:endParaRPr>
          </a:p>
          <a:p>
            <a:pPr marL="609585" marR="0" lvl="0" indent="-304792" algn="ctr" defTabSz="914400" rtl="0" eaLnBrk="1" fontAlgn="auto" latinLnBrk="0" hangingPunct="1">
              <a:lnSpc>
                <a:spcPct val="90000"/>
              </a:lnSpc>
              <a:spcBef>
                <a:spcPts val="1067"/>
              </a:spcBef>
              <a:spcAft>
                <a:spcPts val="0"/>
              </a:spcAft>
              <a:buClr>
                <a:srgbClr val="0054BC"/>
              </a:buClr>
              <a:buSzPts val="1100"/>
              <a:buFont typeface="Work Sans Light"/>
              <a:buNone/>
              <a:tabLst/>
              <a:defRPr/>
            </a:pPr>
            <a:r>
              <a:rPr kumimoji="0" lang="es-MX" sz="1800" b="0" i="0" u="none" strike="noStrike" kern="0" cap="none" spc="0" normalizeH="0" baseline="0" noProof="0" dirty="0">
                <a:ln>
                  <a:noFill/>
                </a:ln>
                <a:solidFill>
                  <a:srgbClr val="069169"/>
                </a:solidFill>
                <a:effectLst/>
                <a:uLnTx/>
                <a:uFillTx/>
                <a:latin typeface="Calibri" panose="020F0502020204030204" pitchFamily="34" charset="0"/>
                <a:cs typeface="Calibri" panose="020F0502020204030204" pitchFamily="34" charset="0"/>
                <a:sym typeface="Work Sans"/>
              </a:rPr>
              <a:t>EXPLORACIÓN GEOLÓGICA DE SUPERFICIE</a:t>
            </a:r>
          </a:p>
          <a:p>
            <a:pPr marL="304792" marR="0" lvl="0" indent="0" algn="ctr" defTabSz="914400" rtl="0" eaLnBrk="1" fontAlgn="auto" latinLnBrk="0" hangingPunct="1">
              <a:lnSpc>
                <a:spcPct val="90000"/>
              </a:lnSpc>
              <a:spcBef>
                <a:spcPts val="1067"/>
              </a:spcBef>
              <a:spcAft>
                <a:spcPts val="0"/>
              </a:spcAft>
              <a:buClrTx/>
              <a:buSzPts val="1100"/>
              <a:buFont typeface="Work Sans Light"/>
              <a:buNone/>
              <a:tabLst/>
              <a:defRPr/>
            </a:pPr>
            <a:r>
              <a:rPr kumimoji="0" lang="es-MX" sz="1800" b="0" i="0" u="none" strike="noStrike" kern="0" cap="none" spc="0" normalizeH="0" baseline="0" noProof="0" dirty="0">
                <a:ln>
                  <a:noFill/>
                </a:ln>
                <a:solidFill>
                  <a:srgbClr val="069169"/>
                </a:solidFill>
                <a:effectLst/>
                <a:uLnTx/>
                <a:uFillTx/>
                <a:latin typeface="Calibri" panose="020F0502020204030204" pitchFamily="34" charset="0"/>
                <a:cs typeface="Calibri" panose="020F0502020204030204" pitchFamily="34" charset="0"/>
                <a:sym typeface="Work Sans"/>
              </a:rPr>
              <a:t>EXPLORACIÓN GEOLÓGICA DEL SUBSUELO </a:t>
            </a:r>
          </a:p>
          <a:p>
            <a:pPr marL="304792" marR="0" lvl="0" indent="0" algn="ctr" defTabSz="914400" rtl="0" eaLnBrk="1" fontAlgn="auto" latinLnBrk="0" hangingPunct="1">
              <a:lnSpc>
                <a:spcPct val="150000"/>
              </a:lnSpc>
              <a:spcBef>
                <a:spcPts val="1067"/>
              </a:spcBef>
              <a:spcAft>
                <a:spcPts val="0"/>
              </a:spcAft>
              <a:buClrTx/>
              <a:buSzPts val="1100"/>
              <a:buFont typeface="Work Sans Light"/>
              <a:buNone/>
              <a:tabLst/>
              <a:defRPr/>
            </a:pPr>
            <a:endParaRPr kumimoji="0" lang="es-MX" sz="1800" b="0" i="0" u="none" strike="noStrike" kern="0" cap="none" spc="0" normalizeH="0" baseline="0" noProof="0" dirty="0">
              <a:ln>
                <a:noFill/>
              </a:ln>
              <a:solidFill>
                <a:srgbClr val="069169"/>
              </a:solidFill>
              <a:effectLst/>
              <a:uLnTx/>
              <a:uFillTx/>
              <a:latin typeface="Calibri" panose="020F0502020204030204" pitchFamily="34" charset="0"/>
              <a:cs typeface="Calibri" panose="020F0502020204030204" pitchFamily="34" charset="0"/>
              <a:sym typeface="Work Sans"/>
            </a:endParaRPr>
          </a:p>
          <a:p>
            <a:pPr marL="304792" marR="0" lvl="0" indent="0" algn="ctr" defTabSz="914400" rtl="0" eaLnBrk="1" fontAlgn="auto" latinLnBrk="0" hangingPunct="1">
              <a:lnSpc>
                <a:spcPct val="150000"/>
              </a:lnSpc>
              <a:spcBef>
                <a:spcPts val="1067"/>
              </a:spcBef>
              <a:spcAft>
                <a:spcPts val="0"/>
              </a:spcAft>
              <a:buClrTx/>
              <a:buSzPts val="1100"/>
              <a:buFont typeface="Work Sans Light"/>
              <a:buNone/>
              <a:tabLst/>
              <a:defRPr/>
            </a:pPr>
            <a:r>
              <a:rPr kumimoji="0" lang="es-MX" sz="1800" b="0" i="0" u="none" strike="noStrike" kern="0" cap="none" spc="0" normalizeH="0" baseline="0" noProof="0" dirty="0">
                <a:ln>
                  <a:noFill/>
                </a:ln>
                <a:solidFill>
                  <a:srgbClr val="069169"/>
                </a:solidFill>
                <a:effectLst/>
                <a:uLnTx/>
                <a:uFillTx/>
                <a:latin typeface="Calibri" panose="020F0502020204030204" pitchFamily="34" charset="0"/>
                <a:cs typeface="Calibri" panose="020F0502020204030204" pitchFamily="34" charset="0"/>
                <a:sym typeface="Work Sans"/>
              </a:rPr>
              <a:t>EVALUACIÓN Y MODELO GEOLÓGICO </a:t>
            </a:r>
          </a:p>
          <a:p>
            <a:pPr marL="304792" marR="0" lvl="0" indent="0" algn="ctr" defTabSz="914400" rtl="0" eaLnBrk="1" fontAlgn="auto" latinLnBrk="0" hangingPunct="1">
              <a:lnSpc>
                <a:spcPct val="150000"/>
              </a:lnSpc>
              <a:spcBef>
                <a:spcPts val="1067"/>
              </a:spcBef>
              <a:spcAft>
                <a:spcPts val="0"/>
              </a:spcAft>
              <a:buClrTx/>
              <a:buSzPts val="1100"/>
              <a:buFont typeface="Work Sans Light"/>
              <a:buNone/>
              <a:tabLst/>
              <a:defRPr/>
            </a:pPr>
            <a:endParaRPr kumimoji="0" lang="es-MX" sz="1800" b="0" i="0" u="none" strike="noStrike" kern="0" cap="none" spc="0" normalizeH="0" baseline="0" noProof="0" dirty="0">
              <a:ln>
                <a:noFill/>
              </a:ln>
              <a:solidFill>
                <a:srgbClr val="069169"/>
              </a:solidFill>
              <a:effectLst/>
              <a:uLnTx/>
              <a:uFillTx/>
              <a:latin typeface="Calibri" panose="020F0502020204030204" pitchFamily="34" charset="0"/>
              <a:cs typeface="Calibri" panose="020F0502020204030204" pitchFamily="34" charset="0"/>
              <a:sym typeface="Work Sans"/>
            </a:endParaRPr>
          </a:p>
          <a:p>
            <a:pPr marL="304792" marR="0" lvl="0" indent="0" algn="ctr" defTabSz="914400" rtl="0" eaLnBrk="1" fontAlgn="auto" latinLnBrk="0" hangingPunct="1">
              <a:lnSpc>
                <a:spcPct val="150000"/>
              </a:lnSpc>
              <a:spcBef>
                <a:spcPts val="1067"/>
              </a:spcBef>
              <a:spcAft>
                <a:spcPts val="0"/>
              </a:spcAft>
              <a:buClrTx/>
              <a:buSzPts val="1100"/>
              <a:buFont typeface="Work Sans Light"/>
              <a:buNone/>
              <a:tabLst/>
              <a:defRPr/>
            </a:pPr>
            <a:r>
              <a:rPr kumimoji="0" lang="es-MX" sz="1800" b="0" i="0" u="none" strike="noStrike" kern="0" cap="none" spc="0" normalizeH="0" baseline="0" noProof="0" dirty="0">
                <a:ln>
                  <a:noFill/>
                </a:ln>
                <a:solidFill>
                  <a:srgbClr val="069169"/>
                </a:solidFill>
                <a:effectLst/>
                <a:uLnTx/>
                <a:uFillTx/>
                <a:latin typeface="Calibri" panose="020F0502020204030204" pitchFamily="34" charset="0"/>
                <a:cs typeface="Calibri" panose="020F0502020204030204" pitchFamily="34" charset="0"/>
                <a:sym typeface="Work Sans"/>
              </a:rPr>
              <a:t>PROGRAMA DE TRABAJOS Y OBRAS, DOCUMENTOS  PTI, ILME, PTOC</a:t>
            </a:r>
          </a:p>
        </p:txBody>
      </p:sp>
      <p:sp>
        <p:nvSpPr>
          <p:cNvPr id="2" name="Rectángulo: esquinas redondeadas 1">
            <a:extLst>
              <a:ext uri="{FF2B5EF4-FFF2-40B4-BE49-F238E27FC236}">
                <a16:creationId xmlns:a16="http://schemas.microsoft.com/office/drawing/2014/main" id="{3BD2E78D-0B2B-9699-7063-0065D64746DE}"/>
              </a:ext>
            </a:extLst>
          </p:cNvPr>
          <p:cNvSpPr/>
          <p:nvPr/>
        </p:nvSpPr>
        <p:spPr>
          <a:xfrm>
            <a:off x="708636" y="2638099"/>
            <a:ext cx="4191048" cy="858400"/>
          </a:xfrm>
          <a:prstGeom prst="round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a la izquierda y derecha 5">
            <a:extLst>
              <a:ext uri="{FF2B5EF4-FFF2-40B4-BE49-F238E27FC236}">
                <a16:creationId xmlns:a16="http://schemas.microsoft.com/office/drawing/2014/main" id="{8AEC28FF-5A93-2933-6624-FF840E635528}"/>
              </a:ext>
            </a:extLst>
          </p:cNvPr>
          <p:cNvSpPr/>
          <p:nvPr/>
        </p:nvSpPr>
        <p:spPr>
          <a:xfrm>
            <a:off x="5116770" y="4124072"/>
            <a:ext cx="2122601" cy="314032"/>
          </a:xfrm>
          <a:prstGeom prst="leftRightArrow">
            <a:avLst/>
          </a:prstGeom>
          <a:solidFill>
            <a:srgbClr val="FFC000"/>
          </a:solidFill>
          <a:ln w="12700" cap="flat" cmpd="sng" algn="ctr">
            <a:solidFill>
              <a:sysClr val="windowText" lastClr="000000"/>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s-CO" sz="2400" kern="0" dirty="0">
              <a:solidFill>
                <a:prstClr val="black"/>
              </a:solidFill>
              <a:cs typeface="Arial"/>
              <a:sym typeface="Arial"/>
            </a:endParaRPr>
          </a:p>
        </p:txBody>
      </p:sp>
      <p:sp>
        <p:nvSpPr>
          <p:cNvPr id="10" name="Flecha: a la izquierda y derecha 9">
            <a:extLst>
              <a:ext uri="{FF2B5EF4-FFF2-40B4-BE49-F238E27FC236}">
                <a16:creationId xmlns:a16="http://schemas.microsoft.com/office/drawing/2014/main" id="{0585B411-37B8-C9CA-2403-A91D0742A8AC}"/>
              </a:ext>
            </a:extLst>
          </p:cNvPr>
          <p:cNvSpPr/>
          <p:nvPr/>
        </p:nvSpPr>
        <p:spPr>
          <a:xfrm>
            <a:off x="5077996" y="2840384"/>
            <a:ext cx="2122601" cy="362110"/>
          </a:xfrm>
          <a:prstGeom prst="leftRightArrow">
            <a:avLst/>
          </a:prstGeom>
          <a:solidFill>
            <a:srgbClr val="FFC000"/>
          </a:solidFill>
          <a:ln w="12700" cap="flat" cmpd="sng" algn="ctr">
            <a:solidFill>
              <a:sysClr val="windowText" lastClr="000000"/>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s-CO" sz="2400" kern="0" dirty="0">
              <a:solidFill>
                <a:prstClr val="black"/>
              </a:solidFill>
              <a:cs typeface="Arial"/>
              <a:sym typeface="Arial"/>
            </a:endParaRPr>
          </a:p>
        </p:txBody>
      </p:sp>
      <p:sp>
        <p:nvSpPr>
          <p:cNvPr id="12" name="Flecha: a la izquierda y derecha 11">
            <a:extLst>
              <a:ext uri="{FF2B5EF4-FFF2-40B4-BE49-F238E27FC236}">
                <a16:creationId xmlns:a16="http://schemas.microsoft.com/office/drawing/2014/main" id="{9196A279-E518-69FB-EC49-60CFBBC879AB}"/>
              </a:ext>
            </a:extLst>
          </p:cNvPr>
          <p:cNvSpPr/>
          <p:nvPr/>
        </p:nvSpPr>
        <p:spPr>
          <a:xfrm>
            <a:off x="5108805" y="5367026"/>
            <a:ext cx="2122601" cy="314032"/>
          </a:xfrm>
          <a:prstGeom prst="leftRightArrow">
            <a:avLst/>
          </a:prstGeom>
          <a:solidFill>
            <a:srgbClr val="FFC000"/>
          </a:solidFill>
          <a:ln w="12700" cap="flat" cmpd="sng" algn="ctr">
            <a:solidFill>
              <a:sysClr val="windowText" lastClr="000000"/>
            </a:solid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s-CO" sz="2400" kern="0" dirty="0">
              <a:solidFill>
                <a:prstClr val="black"/>
              </a:solidFill>
              <a:cs typeface="Arial"/>
              <a:sym typeface="Arial"/>
            </a:endParaRPr>
          </a:p>
        </p:txBody>
      </p:sp>
      <p:sp>
        <p:nvSpPr>
          <p:cNvPr id="13" name="Rectángulo: esquinas redondeadas 12">
            <a:extLst>
              <a:ext uri="{FF2B5EF4-FFF2-40B4-BE49-F238E27FC236}">
                <a16:creationId xmlns:a16="http://schemas.microsoft.com/office/drawing/2014/main" id="{D2BD86EC-611A-820F-4B18-70D78DE4A94A}"/>
              </a:ext>
            </a:extLst>
          </p:cNvPr>
          <p:cNvSpPr/>
          <p:nvPr/>
        </p:nvSpPr>
        <p:spPr>
          <a:xfrm>
            <a:off x="708636" y="5090797"/>
            <a:ext cx="4191048" cy="866491"/>
          </a:xfrm>
          <a:prstGeom prst="round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Google Shape;216;p28">
            <a:extLst>
              <a:ext uri="{FF2B5EF4-FFF2-40B4-BE49-F238E27FC236}">
                <a16:creationId xmlns:a16="http://schemas.microsoft.com/office/drawing/2014/main" id="{D75EC2D0-76E9-AD51-1F1B-7A7BB01F7ECB}"/>
              </a:ext>
            </a:extLst>
          </p:cNvPr>
          <p:cNvSpPr txBox="1">
            <a:spLocks/>
          </p:cNvSpPr>
          <p:nvPr/>
        </p:nvSpPr>
        <p:spPr>
          <a:xfrm>
            <a:off x="2804160" y="248021"/>
            <a:ext cx="7325360" cy="709310"/>
          </a:xfrm>
          <a:prstGeom prst="rect">
            <a:avLst/>
          </a:prstGeom>
          <a:noFill/>
          <a:ln>
            <a:noFill/>
          </a:ln>
        </p:spPr>
        <p:txBody>
          <a:bodyPr spcFirstLastPara="1" vert="horz" wrap="square" lIns="91440" tIns="45720" rIns="91440" bIns="45720" rtlCol="0" anchor="ctr" anchorCtr="0">
            <a:noAutofit/>
          </a:bodyPr>
          <a:lstStyle>
            <a:lvl1pPr lvl="0" algn="ctr">
              <a:lnSpc>
                <a:spcPct val="90000"/>
              </a:lnSpc>
              <a:spcBef>
                <a:spcPct val="0"/>
              </a:spcBef>
              <a:spcAft>
                <a:spcPts val="0"/>
              </a:spcAft>
              <a:buClr>
                <a:srgbClr val="FFFFFF"/>
              </a:buClr>
              <a:buSzPts val="1400"/>
              <a:buFont typeface="Work Sans SemiBold"/>
              <a:buNone/>
              <a:defRPr sz="3000" b="1">
                <a:latin typeface="+mj-lt"/>
                <a:ea typeface="+mj-ea"/>
                <a:cs typeface="+mj-cs"/>
                <a:sym typeface="Work Sans Light"/>
              </a:defRPr>
            </a:lvl1pPr>
            <a:lvl2pPr lvl="1">
              <a:lnSpc>
                <a:spcPct val="100000"/>
              </a:lnSpc>
              <a:spcBef>
                <a:spcPts val="0"/>
              </a:spcBef>
              <a:spcAft>
                <a:spcPts val="0"/>
              </a:spcAft>
              <a:buClr>
                <a:srgbClr val="FFFFFF"/>
              </a:buClr>
              <a:buSzPts val="1100"/>
              <a:buNone/>
              <a:defRPr>
                <a:solidFill>
                  <a:srgbClr val="FFFFFF"/>
                </a:solidFill>
              </a:defRPr>
            </a:lvl2pPr>
            <a:lvl3pPr lvl="2">
              <a:lnSpc>
                <a:spcPct val="100000"/>
              </a:lnSpc>
              <a:spcBef>
                <a:spcPts val="0"/>
              </a:spcBef>
              <a:spcAft>
                <a:spcPts val="0"/>
              </a:spcAft>
              <a:buClr>
                <a:srgbClr val="FFFFFF"/>
              </a:buClr>
              <a:buSzPts val="1100"/>
              <a:buNone/>
              <a:defRPr>
                <a:solidFill>
                  <a:srgbClr val="FFFFFF"/>
                </a:solidFill>
              </a:defRPr>
            </a:lvl3pPr>
            <a:lvl4pPr lvl="3">
              <a:lnSpc>
                <a:spcPct val="100000"/>
              </a:lnSpc>
              <a:spcBef>
                <a:spcPts val="0"/>
              </a:spcBef>
              <a:spcAft>
                <a:spcPts val="0"/>
              </a:spcAft>
              <a:buClr>
                <a:srgbClr val="FFFFFF"/>
              </a:buClr>
              <a:buSzPts val="1100"/>
              <a:buNone/>
              <a:defRPr>
                <a:solidFill>
                  <a:srgbClr val="FFFFFF"/>
                </a:solidFill>
              </a:defRPr>
            </a:lvl4pPr>
            <a:lvl5pPr lvl="4">
              <a:lnSpc>
                <a:spcPct val="100000"/>
              </a:lnSpc>
              <a:spcBef>
                <a:spcPts val="0"/>
              </a:spcBef>
              <a:spcAft>
                <a:spcPts val="0"/>
              </a:spcAft>
              <a:buClr>
                <a:srgbClr val="FFFFFF"/>
              </a:buClr>
              <a:buSzPts val="1100"/>
              <a:buNone/>
              <a:defRPr>
                <a:solidFill>
                  <a:srgbClr val="FFFFFF"/>
                </a:solidFill>
              </a:defRPr>
            </a:lvl5pPr>
            <a:lvl6pPr lvl="5">
              <a:lnSpc>
                <a:spcPct val="100000"/>
              </a:lnSpc>
              <a:spcBef>
                <a:spcPts val="0"/>
              </a:spcBef>
              <a:spcAft>
                <a:spcPts val="0"/>
              </a:spcAft>
              <a:buClr>
                <a:srgbClr val="FFFFFF"/>
              </a:buClr>
              <a:buSzPts val="1100"/>
              <a:buNone/>
              <a:defRPr>
                <a:solidFill>
                  <a:srgbClr val="FFFFFF"/>
                </a:solidFill>
              </a:defRPr>
            </a:lvl6pPr>
            <a:lvl7pPr lvl="6">
              <a:lnSpc>
                <a:spcPct val="100000"/>
              </a:lnSpc>
              <a:spcBef>
                <a:spcPts val="0"/>
              </a:spcBef>
              <a:spcAft>
                <a:spcPts val="0"/>
              </a:spcAft>
              <a:buClr>
                <a:srgbClr val="FFFFFF"/>
              </a:buClr>
              <a:buSzPts val="1100"/>
              <a:buNone/>
              <a:defRPr>
                <a:solidFill>
                  <a:srgbClr val="FFFFFF"/>
                </a:solidFill>
              </a:defRPr>
            </a:lvl7pPr>
            <a:lvl8pPr lvl="7">
              <a:lnSpc>
                <a:spcPct val="100000"/>
              </a:lnSpc>
              <a:spcBef>
                <a:spcPts val="0"/>
              </a:spcBef>
              <a:spcAft>
                <a:spcPts val="0"/>
              </a:spcAft>
              <a:buClr>
                <a:srgbClr val="FFFFFF"/>
              </a:buClr>
              <a:buSzPts val="1100"/>
              <a:buNone/>
              <a:defRPr>
                <a:solidFill>
                  <a:srgbClr val="FFFFFF"/>
                </a:solidFill>
              </a:defRPr>
            </a:lvl8pPr>
            <a:lvl9pPr lvl="8">
              <a:lnSpc>
                <a:spcPct val="100000"/>
              </a:lnSpc>
              <a:spcBef>
                <a:spcPts val="0"/>
              </a:spcBef>
              <a:spcAft>
                <a:spcPts val="0"/>
              </a:spcAft>
              <a:buClr>
                <a:srgbClr val="FFFFFF"/>
              </a:buClr>
              <a:buSzPts val="1100"/>
              <a:buNone/>
              <a:defRPr>
                <a:solidFill>
                  <a:srgbClr val="FFFFFF"/>
                </a:solidFill>
              </a:defRPr>
            </a:lvl9pPr>
          </a:lstStyle>
          <a:p>
            <a:r>
              <a:rPr lang="es-ES" dirty="0"/>
              <a:t>RELACIÓN ENTRE TÉRMINOS DE REFERENCIA Y TABLA 1 DEL ECRR®</a:t>
            </a:r>
          </a:p>
        </p:txBody>
      </p:sp>
      <p:sp>
        <p:nvSpPr>
          <p:cNvPr id="8" name="Rectángulo: esquinas redondeadas 7">
            <a:extLst>
              <a:ext uri="{FF2B5EF4-FFF2-40B4-BE49-F238E27FC236}">
                <a16:creationId xmlns:a16="http://schemas.microsoft.com/office/drawing/2014/main" id="{45EE82A0-0B3D-2A9E-886A-6A0948629841}"/>
              </a:ext>
            </a:extLst>
          </p:cNvPr>
          <p:cNvSpPr/>
          <p:nvPr/>
        </p:nvSpPr>
        <p:spPr>
          <a:xfrm>
            <a:off x="708636" y="3932614"/>
            <a:ext cx="4191048" cy="866491"/>
          </a:xfrm>
          <a:prstGeom prst="round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AFAD516A-368C-6DC6-C47C-255E6507748A}"/>
              </a:ext>
            </a:extLst>
          </p:cNvPr>
          <p:cNvSpPr/>
          <p:nvPr/>
        </p:nvSpPr>
        <p:spPr>
          <a:xfrm>
            <a:off x="7547216" y="3847842"/>
            <a:ext cx="4191048" cy="866491"/>
          </a:xfrm>
          <a:prstGeom prst="round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esquinas redondeadas 13">
            <a:extLst>
              <a:ext uri="{FF2B5EF4-FFF2-40B4-BE49-F238E27FC236}">
                <a16:creationId xmlns:a16="http://schemas.microsoft.com/office/drawing/2014/main" id="{ED554C48-3494-438C-AB7B-BF584CA16E08}"/>
              </a:ext>
            </a:extLst>
          </p:cNvPr>
          <p:cNvSpPr/>
          <p:nvPr/>
        </p:nvSpPr>
        <p:spPr>
          <a:xfrm>
            <a:off x="7547216" y="4990505"/>
            <a:ext cx="4191048" cy="866491"/>
          </a:xfrm>
          <a:prstGeom prst="round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esquinas redondeadas 14">
            <a:extLst>
              <a:ext uri="{FF2B5EF4-FFF2-40B4-BE49-F238E27FC236}">
                <a16:creationId xmlns:a16="http://schemas.microsoft.com/office/drawing/2014/main" id="{A13E7011-1D23-170E-1B7B-99C88888A56A}"/>
              </a:ext>
            </a:extLst>
          </p:cNvPr>
          <p:cNvSpPr/>
          <p:nvPr/>
        </p:nvSpPr>
        <p:spPr>
          <a:xfrm>
            <a:off x="7547216" y="2672910"/>
            <a:ext cx="4191048" cy="866491"/>
          </a:xfrm>
          <a:prstGeom prst="round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a:extLst>
              <a:ext uri="{FF2B5EF4-FFF2-40B4-BE49-F238E27FC236}">
                <a16:creationId xmlns:a16="http://schemas.microsoft.com/office/drawing/2014/main" id="{9B11A91E-5502-C8C7-5B5E-F08209F8B9D2}"/>
              </a:ext>
            </a:extLst>
          </p:cNvPr>
          <p:cNvSpPr txBox="1"/>
          <p:nvPr/>
        </p:nvSpPr>
        <p:spPr>
          <a:xfrm>
            <a:off x="7783551" y="1516566"/>
            <a:ext cx="3646449" cy="461665"/>
          </a:xfrm>
          <a:prstGeom prst="rect">
            <a:avLst/>
          </a:prstGeom>
          <a:noFill/>
        </p:spPr>
        <p:txBody>
          <a:bodyPr wrap="square" rtlCol="0">
            <a:spAutoFit/>
          </a:bodyPr>
          <a:lstStyle/>
          <a:p>
            <a:pPr algn="ctr"/>
            <a:r>
              <a:rPr lang="es-CO" sz="2400" b="1" dirty="0">
                <a:solidFill>
                  <a:schemeClr val="bg1"/>
                </a:solidFill>
                <a:highlight>
                  <a:srgbClr val="00FFFF"/>
                </a:highlight>
              </a:rPr>
              <a:t>TABLA 1 DEL ECRR® </a:t>
            </a:r>
          </a:p>
        </p:txBody>
      </p:sp>
      <p:sp>
        <p:nvSpPr>
          <p:cNvPr id="17" name="CuadroTexto 16">
            <a:extLst>
              <a:ext uri="{FF2B5EF4-FFF2-40B4-BE49-F238E27FC236}">
                <a16:creationId xmlns:a16="http://schemas.microsoft.com/office/drawing/2014/main" id="{56014D3D-E0AD-7553-D38B-BFDF2D8DC20A}"/>
              </a:ext>
            </a:extLst>
          </p:cNvPr>
          <p:cNvSpPr txBox="1"/>
          <p:nvPr/>
        </p:nvSpPr>
        <p:spPr>
          <a:xfrm>
            <a:off x="980935" y="1498653"/>
            <a:ext cx="3646449" cy="461665"/>
          </a:xfrm>
          <a:prstGeom prst="rect">
            <a:avLst/>
          </a:prstGeom>
          <a:noFill/>
        </p:spPr>
        <p:txBody>
          <a:bodyPr wrap="square" rtlCol="0">
            <a:spAutoFit/>
          </a:bodyPr>
          <a:lstStyle/>
          <a:p>
            <a:pPr algn="ctr"/>
            <a:r>
              <a:rPr lang="es-CO" sz="2400" b="1" dirty="0">
                <a:solidFill>
                  <a:schemeClr val="bg1"/>
                </a:solidFill>
                <a:highlight>
                  <a:srgbClr val="00FFFF"/>
                </a:highlight>
              </a:rPr>
              <a:t>TÉRMINOS DE REFERENCIA</a:t>
            </a:r>
          </a:p>
        </p:txBody>
      </p:sp>
    </p:spTree>
    <p:extLst>
      <p:ext uri="{BB962C8B-B14F-4D97-AF65-F5344CB8AC3E}">
        <p14:creationId xmlns:p14="http://schemas.microsoft.com/office/powerpoint/2010/main" val="841129851"/>
      </p:ext>
    </p:extLst>
  </p:cSld>
  <p:clrMapOvr>
    <a:masterClrMapping/>
  </p:clrMapOvr>
</p:sld>
</file>

<file path=ppt/theme/theme1.xml><?xml version="1.0" encoding="utf-8"?>
<a:theme xmlns:a="http://schemas.openxmlformats.org/drawingml/2006/main" name="Tema de Office">
  <a:themeElements>
    <a:clrScheme name="Personalizados 1">
      <a:dk1>
        <a:srgbClr val="424040"/>
      </a:dk1>
      <a:lt1>
        <a:srgbClr val="F8FFFF"/>
      </a:lt1>
      <a:dk2>
        <a:srgbClr val="D5D5D5"/>
      </a:dk2>
      <a:lt2>
        <a:srgbClr val="E7E6E6"/>
      </a:lt2>
      <a:accent1>
        <a:srgbClr val="10622D"/>
      </a:accent1>
      <a:accent2>
        <a:srgbClr val="51AE52"/>
      </a:accent2>
      <a:accent3>
        <a:srgbClr val="8FBD4B"/>
      </a:accent3>
      <a:accent4>
        <a:srgbClr val="FFC000"/>
      </a:accent4>
      <a:accent5>
        <a:srgbClr val="DF6700"/>
      </a:accent5>
      <a:accent6>
        <a:srgbClr val="AAAB94"/>
      </a:accent6>
      <a:hlink>
        <a:srgbClr val="51AE52"/>
      </a:hlink>
      <a:folHlink>
        <a:srgbClr val="1062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institucional_2023" id="{35695A98-6AB6-4FD4-92F6-9A448A80A7D8}" vid="{74D7628F-BD9E-486E-A443-C86D8E6C995B}"/>
    </a:ext>
  </a:extLst>
</a:theme>
</file>

<file path=ppt/theme/theme2.xml><?xml version="1.0" encoding="utf-8"?>
<a:theme xmlns:a="http://schemas.openxmlformats.org/drawingml/2006/main" name="Diseño personalizado">
  <a:themeElements>
    <a:clrScheme name="Personalizados 1">
      <a:dk1>
        <a:srgbClr val="424040"/>
      </a:dk1>
      <a:lt1>
        <a:srgbClr val="F8FFFF"/>
      </a:lt1>
      <a:dk2>
        <a:srgbClr val="D5D5D5"/>
      </a:dk2>
      <a:lt2>
        <a:srgbClr val="E7E6E6"/>
      </a:lt2>
      <a:accent1>
        <a:srgbClr val="10622D"/>
      </a:accent1>
      <a:accent2>
        <a:srgbClr val="51AE52"/>
      </a:accent2>
      <a:accent3>
        <a:srgbClr val="8FBD4B"/>
      </a:accent3>
      <a:accent4>
        <a:srgbClr val="FFC000"/>
      </a:accent4>
      <a:accent5>
        <a:srgbClr val="DF6700"/>
      </a:accent5>
      <a:accent6>
        <a:srgbClr val="AAAB94"/>
      </a:accent6>
      <a:hlink>
        <a:srgbClr val="51AE52"/>
      </a:hlink>
      <a:folHlink>
        <a:srgbClr val="1062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institucional_2023" id="{35695A98-6AB6-4FD4-92F6-9A448A80A7D8}" vid="{313F86D2-9905-4F23-ACB3-839492E0DE82}"/>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s 1">
    <a:dk1>
      <a:srgbClr val="424040"/>
    </a:dk1>
    <a:lt1>
      <a:srgbClr val="F8FFFF"/>
    </a:lt1>
    <a:dk2>
      <a:srgbClr val="D5D5D5"/>
    </a:dk2>
    <a:lt2>
      <a:srgbClr val="E7E6E6"/>
    </a:lt2>
    <a:accent1>
      <a:srgbClr val="10622D"/>
    </a:accent1>
    <a:accent2>
      <a:srgbClr val="51AE52"/>
    </a:accent2>
    <a:accent3>
      <a:srgbClr val="8FBD4B"/>
    </a:accent3>
    <a:accent4>
      <a:srgbClr val="FFC000"/>
    </a:accent4>
    <a:accent5>
      <a:srgbClr val="DF6700"/>
    </a:accent5>
    <a:accent6>
      <a:srgbClr val="AAAB94"/>
    </a:accent6>
    <a:hlink>
      <a:srgbClr val="51AE52"/>
    </a:hlink>
    <a:folHlink>
      <a:srgbClr val="10622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43f1c0-1e4c-4bec-8e32-eb6da7a6fb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4D71B1F37518241AF5087030E9FA927" ma:contentTypeVersion="15" ma:contentTypeDescription="Crear nuevo documento." ma:contentTypeScope="" ma:versionID="d61e58c146d89057b34f166c3e4770b5">
  <xsd:schema xmlns:xsd="http://www.w3.org/2001/XMLSchema" xmlns:xs="http://www.w3.org/2001/XMLSchema" xmlns:p="http://schemas.microsoft.com/office/2006/metadata/properties" xmlns:ns3="a6423981-6618-4bea-ae81-ba25e1e97081" xmlns:ns4="0043f1c0-1e4c-4bec-8e32-eb6da7a6fb4b" targetNamespace="http://schemas.microsoft.com/office/2006/metadata/properties" ma:root="true" ma:fieldsID="3cce0900dd117dc0e3aee9c8323f9ce4" ns3:_="" ns4:_="">
    <xsd:import namespace="a6423981-6618-4bea-ae81-ba25e1e97081"/>
    <xsd:import namespace="0043f1c0-1e4c-4bec-8e32-eb6da7a6fb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23981-6618-4bea-ae81-ba25e1e9708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43f1c0-1e4c-4bec-8e32-eb6da7a6fb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028BC-AD91-4960-866C-BBA5025D7932}">
  <ds:schemaRefs>
    <ds:schemaRef ds:uri="http://purl.org/dc/terms/"/>
    <ds:schemaRef ds:uri="http://purl.org/dc/elements/1.1/"/>
    <ds:schemaRef ds:uri="a6423981-6618-4bea-ae81-ba25e1e9708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043f1c0-1e4c-4bec-8e32-eb6da7a6fb4b"/>
    <ds:schemaRef ds:uri="http://www.w3.org/XML/1998/namespace"/>
    <ds:schemaRef ds:uri="http://purl.org/dc/dcmitype/"/>
  </ds:schemaRefs>
</ds:datastoreItem>
</file>

<file path=customXml/itemProps2.xml><?xml version="1.0" encoding="utf-8"?>
<ds:datastoreItem xmlns:ds="http://schemas.openxmlformats.org/officeDocument/2006/customXml" ds:itemID="{ADD5F6A4-D6E0-439C-9E53-9131509ECE7B}">
  <ds:schemaRefs>
    <ds:schemaRef ds:uri="http://schemas.microsoft.com/sharepoint/v3/contenttype/forms"/>
  </ds:schemaRefs>
</ds:datastoreItem>
</file>

<file path=customXml/itemProps3.xml><?xml version="1.0" encoding="utf-8"?>
<ds:datastoreItem xmlns:ds="http://schemas.openxmlformats.org/officeDocument/2006/customXml" ds:itemID="{738161F7-5379-451B-8AFD-31348C898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23981-6618-4bea-ae81-ba25e1e97081"/>
    <ds:schemaRef ds:uri="0043f1c0-1e4c-4bec-8e32-eb6da7a6f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plantilla_institucional_2023_ANM</Template>
  <TotalTime>2026</TotalTime>
  <Words>3518</Words>
  <Application>Microsoft Office PowerPoint</Application>
  <PresentationFormat>Panorámica</PresentationFormat>
  <Paragraphs>182</Paragraphs>
  <Slides>21</Slides>
  <Notes>10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21</vt:i4>
      </vt:variant>
    </vt:vector>
  </HeadingPairs>
  <TitlesOfParts>
    <vt:vector size="34" baseType="lpstr">
      <vt:lpstr>Arial</vt:lpstr>
      <vt:lpstr>Calibri</vt:lpstr>
      <vt:lpstr>Calibri Light</vt:lpstr>
      <vt:lpstr>Courier New</vt:lpstr>
      <vt:lpstr>Lucida Sans</vt:lpstr>
      <vt:lpstr>Tahoma</vt:lpstr>
      <vt:lpstr>Times New Roman</vt:lpstr>
      <vt:lpstr>Wingdings</vt:lpstr>
      <vt:lpstr>Work Sans</vt:lpstr>
      <vt:lpstr>Work Sans Light</vt:lpstr>
      <vt:lpstr>Work Sans SemiBold</vt:lpstr>
      <vt:lpstr>Tema de Office</vt:lpstr>
      <vt:lpstr>Diseño personalizado</vt:lpstr>
      <vt:lpstr>Presentación de PowerPoint</vt:lpstr>
      <vt:lpstr>ABC PARA LA PRESENTACIÓN DE DOCUMENTOS TÉCNICOS BAJO UN ESTÁNDAR ACOGIDO POR CRIRSCO. </vt:lpstr>
      <vt:lpstr>NORMATIVA APLICABLE A LA ELABORACIÓN DE UN DOCUMENTO TÉCNICO BAJO ESTÁNDAR CRIRSCO</vt:lpstr>
      <vt:lpstr>Presentación de PowerPoint</vt:lpstr>
      <vt:lpstr>ESTÁNDARES CRIRSCO</vt:lpstr>
      <vt:lpstr>Presentación de PowerPoint</vt:lpstr>
      <vt:lpstr>Presentación de PowerPoint</vt:lpstr>
      <vt:lpstr>Presentación de PowerPoint</vt:lpstr>
      <vt:lpstr>Presentación de PowerPoint</vt:lpstr>
      <vt:lpstr>REPORTE PÚBLICO vs DOCUMENTO TÉCNICO</vt:lpstr>
      <vt:lpstr>CATEGORÍA DE LOS RECURSOS Y RESERVAS MINERALES (CRIRSCO)</vt:lpstr>
      <vt:lpstr>CONSIDERACIONES GENERALES PARA LA PRESENTACIÓN DE UN DOCUMENTO TÉCNICO </vt:lpstr>
      <vt:lpstr>Presentación de PowerPoint</vt:lpstr>
      <vt:lpstr>Presentación de PowerPoint</vt:lpstr>
      <vt:lpstr>FACTORES MODIFICADORES</vt:lpstr>
      <vt:lpstr>FACTORES MODIFICADORES</vt:lpstr>
      <vt:lpstr>FACTORES MODIFICADORES</vt:lpstr>
      <vt:lpstr>FACTORES MODIFICADORES</vt:lpstr>
      <vt:lpstr>FACTORES MODIFICADORES</vt:lpstr>
      <vt:lpstr>INFORMACIÓN ADICIONAL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Wilson Ferney Vélez Giraldo</dc:creator>
  <cp:lastModifiedBy>Fabio Antonio Gutierrez Camacho</cp:lastModifiedBy>
  <cp:revision>122</cp:revision>
  <dcterms:created xsi:type="dcterms:W3CDTF">2023-06-22T14:01:17Z</dcterms:created>
  <dcterms:modified xsi:type="dcterms:W3CDTF">2023-07-13T13:41:54Z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0x01010074D71B1F37518241AF5087030E9FA927</vt:lpwstr>
  </property>
</Properties>
</file>